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9"/>
  </p:notesMasterIdLst>
  <p:sldIdLst>
    <p:sldId id="2138" r:id="rId2"/>
    <p:sldId id="2118" r:id="rId3"/>
    <p:sldId id="256" r:id="rId4"/>
    <p:sldId id="2122" r:id="rId5"/>
    <p:sldId id="2252" r:id="rId6"/>
    <p:sldId id="2146" r:id="rId7"/>
    <p:sldId id="2253" r:id="rId8"/>
    <p:sldId id="2254" r:id="rId9"/>
    <p:sldId id="2256" r:id="rId10"/>
    <p:sldId id="2257" r:id="rId11"/>
    <p:sldId id="2134" r:id="rId12"/>
    <p:sldId id="2264" r:id="rId13"/>
    <p:sldId id="2260" r:id="rId14"/>
    <p:sldId id="2261" r:id="rId15"/>
    <p:sldId id="2262" r:id="rId16"/>
    <p:sldId id="2259" r:id="rId17"/>
    <p:sldId id="2258" r:id="rId18"/>
    <p:sldId id="2263" r:id="rId19"/>
    <p:sldId id="2142" r:id="rId20"/>
    <p:sldId id="2266" r:id="rId21"/>
    <p:sldId id="2248" r:id="rId22"/>
    <p:sldId id="2269" r:id="rId23"/>
    <p:sldId id="2270" r:id="rId24"/>
    <p:sldId id="2278" r:id="rId25"/>
    <p:sldId id="2279" r:id="rId26"/>
    <p:sldId id="2151" r:id="rId27"/>
    <p:sldId id="2152" r:id="rId28"/>
    <p:sldId id="2153" r:id="rId29"/>
    <p:sldId id="2154" r:id="rId30"/>
    <p:sldId id="2155" r:id="rId31"/>
    <p:sldId id="2156" r:id="rId32"/>
    <p:sldId id="2157" r:id="rId33"/>
    <p:sldId id="2158" r:id="rId34"/>
    <p:sldId id="2159" r:id="rId35"/>
    <p:sldId id="2160" r:id="rId36"/>
    <p:sldId id="2161" r:id="rId37"/>
    <p:sldId id="2162" r:id="rId38"/>
    <p:sldId id="2163" r:id="rId39"/>
    <p:sldId id="2164" r:id="rId40"/>
    <p:sldId id="2165" r:id="rId41"/>
    <p:sldId id="2166" r:id="rId42"/>
    <p:sldId id="2267" r:id="rId43"/>
    <p:sldId id="2167" r:id="rId44"/>
    <p:sldId id="2168" r:id="rId45"/>
    <p:sldId id="2169" r:id="rId46"/>
    <p:sldId id="2268" r:id="rId47"/>
    <p:sldId id="2170" r:id="rId48"/>
    <p:sldId id="2171" r:id="rId49"/>
    <p:sldId id="2172" r:id="rId50"/>
    <p:sldId id="2173" r:id="rId51"/>
    <p:sldId id="2174" r:id="rId52"/>
    <p:sldId id="2271" r:id="rId53"/>
    <p:sldId id="2175" r:id="rId54"/>
    <p:sldId id="2176" r:id="rId55"/>
    <p:sldId id="2177" r:id="rId56"/>
    <p:sldId id="2178" r:id="rId57"/>
    <p:sldId id="2179" r:id="rId58"/>
    <p:sldId id="2180" r:id="rId59"/>
    <p:sldId id="2181" r:id="rId60"/>
    <p:sldId id="2182" r:id="rId61"/>
    <p:sldId id="2183" r:id="rId62"/>
    <p:sldId id="2184" r:id="rId63"/>
    <p:sldId id="2185" r:id="rId64"/>
    <p:sldId id="2186" r:id="rId65"/>
    <p:sldId id="2187" r:id="rId66"/>
    <p:sldId id="2188" r:id="rId67"/>
    <p:sldId id="2189" r:id="rId68"/>
    <p:sldId id="2190" r:id="rId69"/>
    <p:sldId id="2191" r:id="rId70"/>
    <p:sldId id="2192" r:id="rId71"/>
    <p:sldId id="2193" r:id="rId72"/>
    <p:sldId id="2194" r:id="rId73"/>
    <p:sldId id="2195" r:id="rId74"/>
    <p:sldId id="2196" r:id="rId75"/>
    <p:sldId id="2197" r:id="rId76"/>
    <p:sldId id="2272" r:id="rId77"/>
    <p:sldId id="2198" r:id="rId78"/>
    <p:sldId id="2273" r:id="rId79"/>
    <p:sldId id="2199" r:id="rId80"/>
    <p:sldId id="2200" r:id="rId81"/>
    <p:sldId id="2201" r:id="rId82"/>
    <p:sldId id="2202" r:id="rId83"/>
    <p:sldId id="2203" r:id="rId84"/>
    <p:sldId id="2204" r:id="rId85"/>
    <p:sldId id="2205" r:id="rId86"/>
    <p:sldId id="2206" r:id="rId87"/>
    <p:sldId id="2207" r:id="rId88"/>
    <p:sldId id="2274" r:id="rId89"/>
    <p:sldId id="2275" r:id="rId90"/>
    <p:sldId id="2208" r:id="rId91"/>
    <p:sldId id="2209" r:id="rId92"/>
    <p:sldId id="2276" r:id="rId93"/>
    <p:sldId id="2210" r:id="rId94"/>
    <p:sldId id="2211" r:id="rId95"/>
    <p:sldId id="2277" r:id="rId96"/>
    <p:sldId id="2212" r:id="rId97"/>
    <p:sldId id="2213" r:id="rId98"/>
    <p:sldId id="2214" r:id="rId99"/>
    <p:sldId id="2215" r:id="rId100"/>
    <p:sldId id="2216" r:id="rId101"/>
    <p:sldId id="2217" r:id="rId102"/>
    <p:sldId id="2218" r:id="rId103"/>
    <p:sldId id="2219" r:id="rId104"/>
    <p:sldId id="2220" r:id="rId105"/>
    <p:sldId id="2221" r:id="rId106"/>
    <p:sldId id="2222" r:id="rId107"/>
    <p:sldId id="2223" r:id="rId108"/>
    <p:sldId id="2224" r:id="rId109"/>
    <p:sldId id="2225" r:id="rId110"/>
    <p:sldId id="2226" r:id="rId111"/>
    <p:sldId id="2227" r:id="rId112"/>
    <p:sldId id="2228" r:id="rId113"/>
    <p:sldId id="2229" r:id="rId114"/>
    <p:sldId id="2230" r:id="rId115"/>
    <p:sldId id="2231" r:id="rId116"/>
    <p:sldId id="2232" r:id="rId117"/>
    <p:sldId id="2233" r:id="rId118"/>
    <p:sldId id="2234" r:id="rId119"/>
    <p:sldId id="2235" r:id="rId120"/>
    <p:sldId id="2236" r:id="rId121"/>
    <p:sldId id="2237" r:id="rId122"/>
    <p:sldId id="2238" r:id="rId123"/>
    <p:sldId id="2239" r:id="rId124"/>
    <p:sldId id="2240" r:id="rId125"/>
    <p:sldId id="2241" r:id="rId126"/>
    <p:sldId id="2242" r:id="rId127"/>
    <p:sldId id="2243" r:id="rId128"/>
  </p:sldIdLst>
  <p:sldSz cx="9144000" cy="6858000" type="screen4x3"/>
  <p:notesSz cx="6858000" cy="9144000"/>
  <p:defaultTextStyle>
    <a:defPPr>
      <a:defRPr lang="ar-LB"/>
    </a:defPPr>
    <a:lvl1pPr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834"/>
    <a:srgbClr val="1D9191"/>
    <a:srgbClr val="B92441"/>
    <a:srgbClr val="1F5792"/>
    <a:srgbClr val="472A85"/>
    <a:srgbClr val="A947B3"/>
    <a:srgbClr val="660033"/>
    <a:srgbClr val="74317B"/>
    <a:srgbClr val="320019"/>
    <a:srgbClr val="04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89455" autoAdjust="0"/>
  </p:normalViewPr>
  <p:slideViewPr>
    <p:cSldViewPr>
      <p:cViewPr varScale="1">
        <p:scale>
          <a:sx n="91" d="100"/>
          <a:sy n="91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23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fld id="{A49E234F-BEDA-43CB-8BDA-A4B666A486B4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fld id="{8517E09B-53E8-4195-B5D5-BE086E4D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8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fld id="{5D7EBCD7-9C42-4186-87CE-3CC61BEA5F8B}" type="slidenum">
              <a:rPr lang="en-US" altLang="en-US" sz="1200" smtClean="0"/>
              <a:pPr/>
              <a:t>121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2846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4A65-B92E-445B-9C3F-56088F7449A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6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337C-F0CE-42E4-BE4B-639A84121A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23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E95E-EC83-4119-9755-DBDCDD14E8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39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3199-3E6B-4019-AEB1-F964CBAD11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DB27-5E67-4506-8BF3-0315BBFB7CD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6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6088-2152-40C5-BE2D-D0F12FA5708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338C-53C3-4670-964D-6B182BAC47A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5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F815-D9FF-4BFB-93AD-F0CE53B51A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06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4C4B-40E8-4E4F-BB25-E27CA9D0A3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7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17F2-48DD-469F-BAA4-06F337DA405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3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17F2-48DD-469F-BAA4-06F337DA405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0042-D6CB-4904-B1CF-A922140BD97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7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43050" y="304800"/>
            <a:ext cx="70675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1584325"/>
            <a:ext cx="71628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Simplified Arabic" panose="02020603050405020304" pitchFamily="18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Simplified Arabic" panose="02020603050405020304" pitchFamily="18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Simplified Arabic" panose="02020603050405020304" pitchFamily="18" charset="-78"/>
              </a:defRPr>
            </a:lvl1pPr>
          </a:lstStyle>
          <a:p>
            <a:pPr>
              <a:defRPr/>
            </a:pPr>
            <a:fld id="{B36BA30D-4F24-492C-B445-A1F8C515932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0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"/>
            <a:ext cx="6422285" cy="605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o fast in l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7431311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52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6000" b="1" dirty="0" smtClean="0"/>
              <a:t>صومي انتصار على أنانيّتي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951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7315200" cy="4267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حَلِت لي الإقامَةُ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داخِلَ بيتِكَ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يا اللهُ يا اللهُ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620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عرفتَ بأنْ قد تعثّرَ دربي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فجئتَ إليَّ تقودُ خُطايْ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وتعرفُ أنّي بحبِّكَ ربّي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أهيمُ كَصَبٍّ وفيكَ هوايْ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71628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وليس لدربي سواكَ رفيقٌ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066800"/>
            <a:ext cx="7620000" cy="5562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شجاني أنينُ اليتيمِ يضيعُ</a:t>
            </a:r>
            <a:b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بصَخبِ الحَياة ولا مَن يُجيبْ</a:t>
            </a:r>
            <a:b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رأيتُ عيونَ الشريدِ تتيهُ</a:t>
            </a:r>
            <a:b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وشمسُ المحبّةِ عنه تغيبْ</a:t>
            </a:r>
            <a:endParaRPr lang="en-US" altLang="en-US" sz="6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600200"/>
            <a:ext cx="7162800" cy="4419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فأشرِق عليَّ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بأنوار وجهكَ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620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عرفتَ بأنْ قد تعثّرَ دربي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فجئتَ إليَّ تقودُ خُطايْ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وتعرفُ أنّي بحبِّكَ ربّي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أهيمُ كَصَبٍّ وفيكَ هوايْ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71628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وليس لدربي سواكَ رفيقٌ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7086600" cy="4572000"/>
          </a:xfrm>
        </p:spPr>
        <p:txBody>
          <a:bodyPr/>
          <a:lstStyle/>
          <a:p>
            <a:pPr rtl="1" eaLnBrk="1" hangingPunct="1"/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أسج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دُ أمامَكَ إله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أعت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فُ ب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كَ مَلِ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ها هي حياتي في يديكَ،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إفعلْ ب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 ما ت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887538"/>
            <a:ext cx="3998912" cy="2312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024188" cy="2265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48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04"/>
          <a:stretch>
            <a:fillRect/>
          </a:stretch>
        </p:blipFill>
        <p:spPr bwMode="auto">
          <a:xfrm>
            <a:off x="4495800" y="4343400"/>
            <a:ext cx="44958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972050" y="222250"/>
            <a:ext cx="41481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solidFill>
                  <a:srgbClr val="000000"/>
                </a:solidFill>
                <a:latin typeface="Simplified Arabic" pitchFamily="18" charset="0"/>
              </a:rPr>
              <a:t>ساعد أحد المشرّدين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924050" y="347663"/>
            <a:ext cx="3048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قدّم من وقتك لمن يحتاجه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1371600" y="4991100"/>
            <a:ext cx="3048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تقاسم طعامك مع أحد المحتاجين</a:t>
            </a:r>
            <a:endParaRPr lang="en-US" altLang="en-US" sz="4000" b="1" dirty="0">
              <a:latin typeface="Simplified Arabic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1676400"/>
            <a:ext cx="6629400" cy="4419600"/>
          </a:xfrm>
        </p:spPr>
        <p:txBody>
          <a:bodyPr/>
          <a:lstStyle/>
          <a:p>
            <a:pPr rtl="1" eaLnBrk="1" hangingPunct="1"/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تعالَ واملُك على قلبي،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أتوقُ إلي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تع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تُرَنِّم لكَ ش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أُحبُّ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 للأب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َـــ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دِ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676400"/>
            <a:ext cx="6781800" cy="44196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نحني لاسمِكَ كلُّ رُكبة ويعت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فُ كلُّ 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اسمُكَ يسوعُ خلاصي،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أُرَدِّده في ك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لِّ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ين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6962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عُمقِ آثامي دَعَوْت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أنصِت إلى صَوتِ دُعاي	أنا غيرَ وجهِكَ ما رَجَوْت مَلقاهُ مأدُبَةُ رَجاي.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74676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هَبْ من حَنانِكَ قَطرةً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يَتَحوّلُ القَفْرُ وُعود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أعطِ عَينيَ دَمعةً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حَوضِها طفلاً أعود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52550"/>
            <a:ext cx="7315200" cy="542925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وإذا استَبدَّ بيَ الخَجَل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أبكَمَ العارُ فَمي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نَبَضاتُ حُبِّك فلتَزَلْ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حتّى النهايةِ في دمي.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89" b="5264"/>
          <a:stretch/>
        </p:blipFill>
        <p:spPr>
          <a:xfrm>
            <a:off x="1340223" y="0"/>
            <a:ext cx="7835153" cy="2286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736937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6000" b="1" dirty="0" smtClean="0">
                <a:solidFill>
                  <a:schemeClr val="bg1"/>
                </a:solidFill>
              </a:rPr>
              <a:t>تخلّي				تجلّي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mannaquest.files.wordpress.com/2011/12/biblest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905000"/>
            <a:ext cx="4495800" cy="325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Image result for l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3731301" cy="248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8077200" cy="6096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ربّ استعملني لسلامك (2) فأض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عَ الح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بَّ ح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الب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غض، و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غف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ةَ ح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الإساء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ة، و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الإت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ِّ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فاقَ ح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الخ</a:t>
            </a: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لاف، </a:t>
            </a:r>
            <a:endParaRPr lang="en-US" altLang="en-US" sz="6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76200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قيقةَ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الض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لال،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الإيمانَ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الشّ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كّ،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أس،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ورَ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الظ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76400"/>
            <a:ext cx="5895975" cy="4876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حَ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الك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آب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ة.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ربّ استعم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ْ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ني 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371600"/>
            <a:ext cx="6858000" cy="48006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إقبَلْ ألَّلهُمَّ، تَوبَتَنا إلَيكَ، وَبَعضِنا إلى بَعض، وَاجعَلنا نَسيرُ في هَذا الصَّومِ المُبارَكِ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0"/>
            <a:ext cx="7620000" cy="44958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وَهجِ أنوارِكَ، مُمتَلِئينَ مِن غِنى عَطاياكَ، وَعامِلينَ بِمَشيئَتِكَ، أقوِياءَ ثابِتينَ في حَقِّكَ.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934200" cy="48006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بَلِّغْنا بِفَرَحٍ صباحَ قِيامَتِكَ المَجيدة،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رَبَّنا وَإلَهَنا لَكَ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المَجدُ إلى الأَبَد.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667000"/>
            <a:ext cx="29718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آمــيــن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33" y="149225"/>
            <a:ext cx="3632200" cy="249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587625" y="304800"/>
            <a:ext cx="24336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solidFill>
                  <a:srgbClr val="000000"/>
                </a:solidFill>
                <a:latin typeface="Simplified Arabic" pitchFamily="18" charset="0"/>
              </a:rPr>
              <a:t>اطعم الجياع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5638800" y="3181350"/>
            <a:ext cx="2149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solidFill>
                  <a:srgbClr val="000000"/>
                </a:solidFill>
                <a:latin typeface="Simplified Arabic" pitchFamily="18" charset="0"/>
              </a:rPr>
              <a:t>ارو العطشان</a:t>
            </a:r>
            <a:endParaRPr lang="en-US" altLang="en-US" sz="4000" b="1" dirty="0">
              <a:latin typeface="Simplified Arabic" pitchFamily="18" charset="0"/>
            </a:endParaRPr>
          </a:p>
        </p:txBody>
      </p:sp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00200"/>
            <a:ext cx="3594100" cy="2393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 descr="http://static.commentcamarche.net/sante-medecine.commentcamarche.net/faq/images/1juJ6lj7-istock-000003877226xsmall-s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1263" y="4181475"/>
            <a:ext cx="38100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2079625" y="5287963"/>
            <a:ext cx="27797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زر مريضًا</a:t>
            </a:r>
            <a:r>
              <a:rPr lang="ar-LB" altLang="en-US" sz="4000" dirty="0">
                <a:latin typeface="Simplified Arabic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27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 descr="http://www.salon-services-personne.com/blog/wp-content/uploads/2011/01/dependance-lien-social.jpg"/>
          <p:cNvSpPr>
            <a:spLocks noChangeAspect="1" noChangeArrowheads="1"/>
          </p:cNvSpPr>
          <p:nvPr/>
        </p:nvSpPr>
        <p:spPr bwMode="auto">
          <a:xfrm>
            <a:off x="8424863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endParaRPr lang="ar-LB" altLang="en-US"/>
          </a:p>
        </p:txBody>
      </p:sp>
      <p:sp>
        <p:nvSpPr>
          <p:cNvPr id="23555" name="AutoShape 6" descr="http://www.salon-services-personne.com/blog/wp-content/uploads/2011/01/dependance-lien-social.jpg"/>
          <p:cNvSpPr>
            <a:spLocks noChangeAspect="1" noChangeArrowheads="1"/>
          </p:cNvSpPr>
          <p:nvPr/>
        </p:nvSpPr>
        <p:spPr bwMode="auto">
          <a:xfrm>
            <a:off x="8424863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endParaRPr lang="ar-LB" altLang="en-US"/>
          </a:p>
        </p:txBody>
      </p:sp>
      <p:sp>
        <p:nvSpPr>
          <p:cNvPr id="23556" name="AutoShape 8" descr="http://www.salon-services-personne.com/blog/wp-content/uploads/2011/01/dependance-lien-social.jpg"/>
          <p:cNvSpPr>
            <a:spLocks noChangeAspect="1" noChangeArrowheads="1"/>
          </p:cNvSpPr>
          <p:nvPr/>
        </p:nvSpPr>
        <p:spPr bwMode="auto">
          <a:xfrm>
            <a:off x="8424863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endParaRPr lang="ar-LB" altLang="en-US"/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743200" y="390525"/>
            <a:ext cx="27797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اغفر لمن أساء اليك</a:t>
            </a:r>
            <a:r>
              <a:rPr lang="ar-LB" altLang="en-US" sz="4000" dirty="0">
                <a:latin typeface="Simplified Arabic" pitchFamily="18" charset="0"/>
              </a:rPr>
              <a:t> </a:t>
            </a:r>
          </a:p>
        </p:txBody>
      </p:sp>
      <p:pic>
        <p:nvPicPr>
          <p:cNvPr id="14" name="Picture 2" descr="http://4.bp.blogspot.com/_TkKZZyzUvio/SJ4uaWYCkAI/AAAAAAAAA1E/3gJ7Gy3gW7s/s400/Forgive+others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336550"/>
            <a:ext cx="2452688" cy="248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3505200" cy="2335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5715000" y="3117850"/>
            <a:ext cx="27797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عزّ المحزون</a:t>
            </a:r>
          </a:p>
        </p:txBody>
      </p:sp>
      <p:pic>
        <p:nvPicPr>
          <p:cNvPr id="2356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10" y="4343400"/>
            <a:ext cx="392579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562" name="Rectangle 3"/>
          <p:cNvSpPr>
            <a:spLocks noChangeArrowheads="1"/>
          </p:cNvSpPr>
          <p:nvPr/>
        </p:nvSpPr>
        <p:spPr bwMode="auto">
          <a:xfrm>
            <a:off x="1676400" y="4864100"/>
            <a:ext cx="27797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أكتب رسالة شكر أو مغفرة </a:t>
            </a:r>
          </a:p>
        </p:txBody>
      </p:sp>
    </p:spTree>
    <p:extLst>
      <p:ext uri="{BB962C8B-B14F-4D97-AF65-F5344CB8AC3E}">
        <p14:creationId xmlns:p14="http://schemas.microsoft.com/office/powerpoint/2010/main" val="1206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s://encrypted-tbn3.gstatic.com/images?q=tbn:ANd9GcTX4VcJibJmni4a9HKU5oDemW6QW5RkTjxDmUiy6CzqJWlU1-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59263"/>
            <a:ext cx="3481387" cy="2598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4187"/>
            <a:ext cx="3048000" cy="2970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478088" y="5181600"/>
            <a:ext cx="3048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امضِ وقتًا مع عائلتكّ </a:t>
            </a:r>
            <a:endParaRPr lang="en-US" altLang="en-US" sz="4000" b="1" dirty="0">
              <a:latin typeface="Simplified Arabic" pitchFamily="18" charset="0"/>
            </a:endParaRPr>
          </a:p>
        </p:txBody>
      </p:sp>
      <p:pic>
        <p:nvPicPr>
          <p:cNvPr id="10" name="Picture 4" descr="http://i242.photobucket.com/albums/ff162/annvoskamp/subalbumone/lent05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04800"/>
            <a:ext cx="3372146" cy="2241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1476756" y="425449"/>
            <a:ext cx="36179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بدّل من عاداتك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 rot="21272602">
            <a:off x="5281767" y="2765638"/>
            <a:ext cx="37359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صم عن استعمال الإنترنت</a:t>
            </a:r>
            <a:endParaRPr lang="en-US" altLang="en-US" sz="4000" b="1" dirty="0">
              <a:latin typeface="Simplified Arabic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2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7620000" cy="509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358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800" b="1" dirty="0" smtClean="0"/>
              <a:t>كلمة الله تدخلنا بشركة حقيقيّة مع الله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401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blackchristiannews.com/news/collectionx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6705600" cy="477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7689" y="152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صدقتي... انتصار على جشعي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246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800" y="304800"/>
            <a:ext cx="7696200" cy="63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e word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2285"/>
            <a:ext cx="6858000" cy="49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1485"/>
          <a:stretch/>
        </p:blipFill>
        <p:spPr>
          <a:xfrm>
            <a:off x="1447800" y="1539318"/>
            <a:ext cx="3733800" cy="4796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515"/>
          <a:stretch/>
        </p:blipFill>
        <p:spPr>
          <a:xfrm>
            <a:off x="5181600" y="1539826"/>
            <a:ext cx="3962400" cy="4796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228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حب الله وحب إخوتي البشر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6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1.bp.blogspot.com/-RJ2l6ju0W5k/TWgoCZ7JbmI/AAAAAAAABDc/82SoicYUdmg/s1600/sqee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17"/>
          <a:stretch/>
        </p:blipFill>
        <p:spPr bwMode="auto">
          <a:xfrm>
            <a:off x="1600200" y="1524000"/>
            <a:ext cx="3657600" cy="52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1.bp.blogspot.com/-RJ2l6ju0W5k/TWgoCZ7JbmI/AAAAAAAABDc/82SoicYUdmg/s1600/sqee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0"/>
          <a:stretch/>
        </p:blipFill>
        <p:spPr bwMode="auto">
          <a:xfrm>
            <a:off x="5229860" y="1521297"/>
            <a:ext cx="3914140" cy="52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7162800" cy="470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برتقي ... </a:t>
            </a:r>
            <a:r>
              <a:rPr lang="ar-LB" sz="48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لإلتقي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61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620000" cy="5394434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طريقي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معاثر الحياة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رفيقي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عند ساعة الممات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620000" cy="5394434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وحدك دعَوْت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وحدك رجَوْت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غاية المنى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مصدر الهنا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620000" cy="5394434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طريقي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معاثر الحياة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رفيقي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عند ساعة الممات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7467600" cy="4648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ألمجدُ للآبِ والابنِ والروحِ القُدُس مِنَ الآنَ وإلى الأبَد.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5715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24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57400"/>
            <a:ext cx="6172200" cy="167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آمــيــن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66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75438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أهِّلنا أيُّها الربُّ الإلهُ أن نَبدَأَ هَذا الصومَ المُقَدَّس،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فَنَلبِسَ وِشاحَ التّوبة،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الّذي لَبِسَهُ بالمِسحِ والرَّمادِ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73914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أهلُ نينَوى التّائِبون.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أعطِنا، بِوَضعِ هَذا الرَّمادِ المُقَدَّس على جِباهِنا،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3268" y="1447800"/>
            <a:ext cx="7554532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نكونَ مِثلَهُم تائِبينَ حَقيقيّين، فَنُتِمَّ صِيامَ الخمسينَ هذا بِروحِ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الإماتَةِ المَسيحيّة،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وَنَحوزَ غُفرانَ الذُّنوبِ وَثَوابَ الصّائِمين، وَنَرفَعَ إلَيكَ المَجدَ الآنَ وَإلى الأبد.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New folder (2)\ash monday\New folder (2)\pb-120222-ashes-2-go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7315200" cy="448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057400"/>
            <a:ext cx="5486400" cy="152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آمــيــن.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74676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إرحَمني يا ألله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كَعَظيمِ رَحمَتِكَ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وَكَمِثلِ كَثرَةِ رَأفَتِكَ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امْحُ مَآثِمي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579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7239000" cy="53340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إغسِلني كَثيراً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مِن إثـمـي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وَمِن خَطيئتي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طَهِّرنـي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7543800" cy="4495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تَنضَحُني بِالزّوفى فَأطــهُـــر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وَتَغسِلُني فَأبيضُّ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أكثَرَ مِنَ الثَّلج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772400" cy="5410200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قَلبًـا نَقيًّــا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اخلُقْ فيَّ يا ألله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وَروحًا مُستَقيمًا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جَدِّدْ في أَحشائي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905000"/>
            <a:ext cx="73914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ألمَجدُ للآبِ والابنِ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والروحِ القُدُس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مِنَ الآنَ وإلى أبَدِ الآبِدين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73603" name="Text Box 3"/>
          <p:cNvSpPr txBox="1">
            <a:spLocks noChangeArrowheads="1"/>
          </p:cNvSpPr>
          <p:nvPr/>
        </p:nvSpPr>
        <p:spPr bwMode="auto">
          <a:xfrm>
            <a:off x="5486400" y="5715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الجميع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7467600" cy="4876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لنرفعنَّ التسبيحَ والمجدَ والإكرامَ إلى بابِ المراحمِ المفتوحِ للتائبين، ومَعينِ الخيراتِ الفائضِ مجَّانًا على السائلين،</a:t>
            </a:r>
            <a:endParaRPr lang="en-US" altLang="en-US" sz="6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7467600" cy="4800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والكنزِ العظيمِ مُغني المُحتاجينَ الطَّالبين. الصالحِ الذي له المجدُ والإكرامُ في هذا الوقتِ وكُلِّ أيّامِ حياتنا إلى الأبد.</a:t>
            </a:r>
            <a:endParaRPr lang="en-US" altLang="en-US" sz="6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209800"/>
            <a:ext cx="3429000" cy="129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5438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أيُّها المَسيحُ إلَهُنا، </a:t>
            </a:r>
            <a:b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ها إنّا نَقرَعُ بابَ نِعمَتِكَ، وَفْقَ ما علَّمتنا، طالِبينَ مِنْ فَيضِ كَنزِكَ الرّحمةَ وَالغُفران.</a:t>
            </a:r>
            <a:endParaRPr lang="en-US" altLang="en-US" sz="6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‫اثنين الرماد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1524000" y="152400"/>
            <a:ext cx="744984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‫اثنين الرماد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0585"/>
            <a:ext cx="34385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895600"/>
            <a:ext cx="3639846" cy="3639846"/>
          </a:xfrm>
          <a:prstGeom prst="rect">
            <a:avLst/>
          </a:prstGeom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7543800" cy="5257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فهَلُمَّ إلى مَعونَتِنا، نَحنُ أبناءَكَ الخَطَأة، المُستَعِدّينَ في هَذا الوَقتِ أن نَضَعَ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696200" cy="5410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الرَّمادَ على جِباهِنا، عَلامَةً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للتوبة.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إرضَ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تَواضُعَنا هَذا وَتَوبَتَنا، َ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واقبَلْ صَلَواتِنا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0"/>
            <a:ext cx="7696200" cy="5334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وَطِلباتِنا، كَما قَبِلتَ تَوبَةَ أهلِ نينَوى بِالمِسحِ وَالرّماد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َكما مَنَحْتَ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الغُفرانَ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لِداوودَ الملِك، 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3414" y="1828800"/>
            <a:ext cx="7467600" cy="4495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والمرأةِ الخاطِئة، وَزَكَّا الجابي، واللِّص التائبِ، وَجَميعِ التائِبينَ الحقيقيّينَ،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731" y="1752600"/>
            <a:ext cx="75438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أُعفُ عنّا ذُنوبَنا وَاغفِرْ خَطايانا، وَأهِّلنا أن نلبَسَ وِشاحَ تَوبَتِهِم،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2828" y="1828801"/>
            <a:ext cx="7464972" cy="4114799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ونَقومَ عَن يَمينِكَ في صحبة أصفيائكَ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وصانعي مشيئتك،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7467600" cy="4443248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فنَرفَعَ إلَيكَ المَجدَ وَإلى أبيكَ وَروحِكَ القُدّوس،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الأبَد.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133600"/>
            <a:ext cx="4686300" cy="160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371600"/>
            <a:ext cx="77724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عُمقِ آثامي دَعَوْت أنصِت إلى صَوتِ دُعاي	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أنا غيرَ وجهِكَ ما رَجَوْت مَلقاهُ مأدُبَةُ رَجاي.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anetsnumerology.co.za/wp-content/uploads/2017/02/123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9056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76400" y="4495800"/>
            <a:ext cx="1524000" cy="990600"/>
          </a:xfrm>
          <a:prstGeom prst="wedgeRoundRectCallout">
            <a:avLst>
              <a:gd name="adj1" fmla="val -13247"/>
              <a:gd name="adj2" fmla="val -188959"/>
              <a:gd name="adj3" fmla="val 16667"/>
            </a:avLst>
          </a:prstGeom>
          <a:solidFill>
            <a:srgbClr val="1F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صوم</a:t>
            </a:r>
            <a:endParaRPr lang="en-US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757612" y="4477407"/>
            <a:ext cx="1524000" cy="990600"/>
          </a:xfrm>
          <a:prstGeom prst="wedgeRoundRectCallout">
            <a:avLst>
              <a:gd name="adj1" fmla="val 11581"/>
              <a:gd name="adj2" fmla="val -152885"/>
              <a:gd name="adj3" fmla="val 16667"/>
            </a:avLst>
          </a:prstGeom>
          <a:solidFill>
            <a:srgbClr val="B92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صلاة</a:t>
            </a:r>
            <a:endParaRPr lang="en-US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4495800"/>
            <a:ext cx="1524000" cy="990600"/>
          </a:xfrm>
          <a:prstGeom prst="wedgeRoundRectCallout">
            <a:avLst>
              <a:gd name="adj1" fmla="val 546"/>
              <a:gd name="adj2" fmla="val -186837"/>
              <a:gd name="adj3" fmla="val 16667"/>
            </a:avLst>
          </a:prstGeom>
          <a:solidFill>
            <a:srgbClr val="1D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صدقة</a:t>
            </a:r>
            <a:endParaRPr lang="en-US" sz="5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62600" y="3355750"/>
            <a:ext cx="2971800" cy="3197449"/>
          </a:xfrm>
          <a:custGeom>
            <a:avLst/>
            <a:gdLst>
              <a:gd name="connsiteX0" fmla="*/ 0 w 2971800"/>
              <a:gd name="connsiteY0" fmla="*/ 165103 h 990600"/>
              <a:gd name="connsiteX1" fmla="*/ 165103 w 2971800"/>
              <a:gd name="connsiteY1" fmla="*/ 0 h 990600"/>
              <a:gd name="connsiteX2" fmla="*/ 1733550 w 2971800"/>
              <a:gd name="connsiteY2" fmla="*/ 0 h 990600"/>
              <a:gd name="connsiteX3" fmla="*/ 2672837 w 2971800"/>
              <a:gd name="connsiteY3" fmla="*/ -2206849 h 990600"/>
              <a:gd name="connsiteX4" fmla="*/ 2476500 w 2971800"/>
              <a:gd name="connsiteY4" fmla="*/ 0 h 990600"/>
              <a:gd name="connsiteX5" fmla="*/ 2806697 w 2971800"/>
              <a:gd name="connsiteY5" fmla="*/ 0 h 990600"/>
              <a:gd name="connsiteX6" fmla="*/ 2971800 w 2971800"/>
              <a:gd name="connsiteY6" fmla="*/ 165103 h 990600"/>
              <a:gd name="connsiteX7" fmla="*/ 2971800 w 2971800"/>
              <a:gd name="connsiteY7" fmla="*/ 165100 h 990600"/>
              <a:gd name="connsiteX8" fmla="*/ 2971800 w 2971800"/>
              <a:gd name="connsiteY8" fmla="*/ 165100 h 990600"/>
              <a:gd name="connsiteX9" fmla="*/ 2971800 w 2971800"/>
              <a:gd name="connsiteY9" fmla="*/ 412750 h 990600"/>
              <a:gd name="connsiteX10" fmla="*/ 2971800 w 2971800"/>
              <a:gd name="connsiteY10" fmla="*/ 825497 h 990600"/>
              <a:gd name="connsiteX11" fmla="*/ 2806697 w 2971800"/>
              <a:gd name="connsiteY11" fmla="*/ 990600 h 990600"/>
              <a:gd name="connsiteX12" fmla="*/ 2476500 w 2971800"/>
              <a:gd name="connsiteY12" fmla="*/ 990600 h 990600"/>
              <a:gd name="connsiteX13" fmla="*/ 1733550 w 2971800"/>
              <a:gd name="connsiteY13" fmla="*/ 990600 h 990600"/>
              <a:gd name="connsiteX14" fmla="*/ 1733550 w 2971800"/>
              <a:gd name="connsiteY14" fmla="*/ 990600 h 990600"/>
              <a:gd name="connsiteX15" fmla="*/ 165103 w 2971800"/>
              <a:gd name="connsiteY15" fmla="*/ 990600 h 990600"/>
              <a:gd name="connsiteX16" fmla="*/ 0 w 2971800"/>
              <a:gd name="connsiteY16" fmla="*/ 825497 h 990600"/>
              <a:gd name="connsiteX17" fmla="*/ 0 w 2971800"/>
              <a:gd name="connsiteY17" fmla="*/ 412750 h 990600"/>
              <a:gd name="connsiteX18" fmla="*/ 0 w 2971800"/>
              <a:gd name="connsiteY18" fmla="*/ 165100 h 990600"/>
              <a:gd name="connsiteX19" fmla="*/ 0 w 2971800"/>
              <a:gd name="connsiteY19" fmla="*/ 165100 h 990600"/>
              <a:gd name="connsiteX20" fmla="*/ 0 w 2971800"/>
              <a:gd name="connsiteY20" fmla="*/ 165103 h 990600"/>
              <a:gd name="connsiteX0" fmla="*/ 0 w 2971800"/>
              <a:gd name="connsiteY0" fmla="*/ 2371952 h 3197449"/>
              <a:gd name="connsiteX1" fmla="*/ 165103 w 2971800"/>
              <a:gd name="connsiteY1" fmla="*/ 2206849 h 3197449"/>
              <a:gd name="connsiteX2" fmla="*/ 2069881 w 2971800"/>
              <a:gd name="connsiteY2" fmla="*/ 2206849 h 3197449"/>
              <a:gd name="connsiteX3" fmla="*/ 2672837 w 2971800"/>
              <a:gd name="connsiteY3" fmla="*/ 0 h 3197449"/>
              <a:gd name="connsiteX4" fmla="*/ 2476500 w 2971800"/>
              <a:gd name="connsiteY4" fmla="*/ 2206849 h 3197449"/>
              <a:gd name="connsiteX5" fmla="*/ 2806697 w 2971800"/>
              <a:gd name="connsiteY5" fmla="*/ 2206849 h 3197449"/>
              <a:gd name="connsiteX6" fmla="*/ 2971800 w 2971800"/>
              <a:gd name="connsiteY6" fmla="*/ 2371952 h 3197449"/>
              <a:gd name="connsiteX7" fmla="*/ 2971800 w 2971800"/>
              <a:gd name="connsiteY7" fmla="*/ 2371949 h 3197449"/>
              <a:gd name="connsiteX8" fmla="*/ 2971800 w 2971800"/>
              <a:gd name="connsiteY8" fmla="*/ 2371949 h 3197449"/>
              <a:gd name="connsiteX9" fmla="*/ 2971800 w 2971800"/>
              <a:gd name="connsiteY9" fmla="*/ 2619599 h 3197449"/>
              <a:gd name="connsiteX10" fmla="*/ 2971800 w 2971800"/>
              <a:gd name="connsiteY10" fmla="*/ 3032346 h 3197449"/>
              <a:gd name="connsiteX11" fmla="*/ 2806697 w 2971800"/>
              <a:gd name="connsiteY11" fmla="*/ 3197449 h 3197449"/>
              <a:gd name="connsiteX12" fmla="*/ 2476500 w 2971800"/>
              <a:gd name="connsiteY12" fmla="*/ 3197449 h 3197449"/>
              <a:gd name="connsiteX13" fmla="*/ 1733550 w 2971800"/>
              <a:gd name="connsiteY13" fmla="*/ 3197449 h 3197449"/>
              <a:gd name="connsiteX14" fmla="*/ 1733550 w 2971800"/>
              <a:gd name="connsiteY14" fmla="*/ 3197449 h 3197449"/>
              <a:gd name="connsiteX15" fmla="*/ 165103 w 2971800"/>
              <a:gd name="connsiteY15" fmla="*/ 3197449 h 3197449"/>
              <a:gd name="connsiteX16" fmla="*/ 0 w 2971800"/>
              <a:gd name="connsiteY16" fmla="*/ 3032346 h 3197449"/>
              <a:gd name="connsiteX17" fmla="*/ 0 w 2971800"/>
              <a:gd name="connsiteY17" fmla="*/ 2619599 h 3197449"/>
              <a:gd name="connsiteX18" fmla="*/ 0 w 2971800"/>
              <a:gd name="connsiteY18" fmla="*/ 2371949 h 3197449"/>
              <a:gd name="connsiteX19" fmla="*/ 0 w 2971800"/>
              <a:gd name="connsiteY19" fmla="*/ 2371949 h 3197449"/>
              <a:gd name="connsiteX20" fmla="*/ 0 w 2971800"/>
              <a:gd name="connsiteY20" fmla="*/ 2371952 h 319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1800" h="3197449">
                <a:moveTo>
                  <a:pt x="0" y="2371952"/>
                </a:moveTo>
                <a:cubicBezTo>
                  <a:pt x="0" y="2280768"/>
                  <a:pt x="73919" y="2206849"/>
                  <a:pt x="165103" y="2206849"/>
                </a:cubicBezTo>
                <a:lnTo>
                  <a:pt x="2069881" y="2206849"/>
                </a:lnTo>
                <a:lnTo>
                  <a:pt x="2672837" y="0"/>
                </a:lnTo>
                <a:lnTo>
                  <a:pt x="2476500" y="2206849"/>
                </a:lnTo>
                <a:lnTo>
                  <a:pt x="2806697" y="2206849"/>
                </a:lnTo>
                <a:cubicBezTo>
                  <a:pt x="2897881" y="2206849"/>
                  <a:pt x="2971800" y="2280768"/>
                  <a:pt x="2971800" y="2371952"/>
                </a:cubicBezTo>
                <a:lnTo>
                  <a:pt x="2971800" y="2371949"/>
                </a:lnTo>
                <a:lnTo>
                  <a:pt x="2971800" y="2371949"/>
                </a:lnTo>
                <a:lnTo>
                  <a:pt x="2971800" y="2619599"/>
                </a:lnTo>
                <a:lnTo>
                  <a:pt x="2971800" y="3032346"/>
                </a:lnTo>
                <a:cubicBezTo>
                  <a:pt x="2971800" y="3123530"/>
                  <a:pt x="2897881" y="3197449"/>
                  <a:pt x="2806697" y="3197449"/>
                </a:cubicBezTo>
                <a:lnTo>
                  <a:pt x="2476500" y="3197449"/>
                </a:lnTo>
                <a:lnTo>
                  <a:pt x="1733550" y="3197449"/>
                </a:lnTo>
                <a:lnTo>
                  <a:pt x="1733550" y="3197449"/>
                </a:lnTo>
                <a:lnTo>
                  <a:pt x="165103" y="3197449"/>
                </a:lnTo>
                <a:cubicBezTo>
                  <a:pt x="73919" y="3197449"/>
                  <a:pt x="0" y="3123530"/>
                  <a:pt x="0" y="3032346"/>
                </a:cubicBezTo>
                <a:lnTo>
                  <a:pt x="0" y="2619599"/>
                </a:lnTo>
                <a:lnTo>
                  <a:pt x="0" y="2371949"/>
                </a:lnTo>
                <a:lnTo>
                  <a:pt x="0" y="2371949"/>
                </a:lnTo>
                <a:lnTo>
                  <a:pt x="0" y="2371952"/>
                </a:lnTo>
                <a:close/>
              </a:path>
            </a:pathLst>
          </a:custGeom>
          <a:solidFill>
            <a:srgbClr val="E78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LB" sz="5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LB" sz="5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LB" sz="5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صوم مبارك</a:t>
            </a:r>
            <a:endParaRPr lang="en-US" sz="5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6" name="Picture 4" descr="http://crosspointchurchonline.org/wp-content/uploads/2014/03/easter-devotions-newslet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8"/>
          <a:stretch/>
        </p:blipFill>
        <p:spPr bwMode="auto">
          <a:xfrm>
            <a:off x="2347911" y="131875"/>
            <a:ext cx="5867401" cy="13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731" y="1828800"/>
            <a:ext cx="7543800" cy="4343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ألّلهمَّ، يا من ترضى التّواضُعَ والوَفاء، أَمِلْ سَمْعَكَ إلى طِلْباتِنا.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وَأَفِضْ نِعمةَ بَركَتِكَ علينا نحنُ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أبناءَكَ المُجتَمعينَ الآنَ لِلتَّبرُّك بهذا الرّمادِ المُبارك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7391400" cy="5181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إملأْنا روحَ ندامةٍ واستجِبْ طِلباتِنا البارّة، وثبِّت فينا عطاياكَ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الإلهيّة بحقِّ المسيحِ ربِّنا،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981200"/>
            <a:ext cx="7315200" cy="4419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الذي به ومعه يليقُ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المجدُ والوقار بكَ وبِروحِكَ القدّوس، الآن وإلى الأبد.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981200"/>
            <a:ext cx="4419600" cy="1447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7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162800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آل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ـوهـو، 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لتونو،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لوم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5410200" cy="17526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إتـراَحَـ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علَيـنْ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162800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آل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ـوهـو، 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لتونو،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لوم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5410200" cy="17526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إتـراَحَـ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علَيـنْ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Desktop\lent\BIZNS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516" y="1873771"/>
            <a:ext cx="699461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mage result for chains brea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1031">
            <a:off x="2153395" y="2486047"/>
            <a:ext cx="4325116" cy="20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152400"/>
            <a:ext cx="76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800" b="1" dirty="0" smtClean="0"/>
              <a:t>ارادتو عدم قطع حوار الخلاص معنا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946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162800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آل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ـوهـو، 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لتونو،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لوم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5410200" cy="17526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إتـراَحَـ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علَيـنْ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905000"/>
            <a:ext cx="6553200" cy="4114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أَيُّـها الرَّبُّ القُـدُّوسُ الَّـذي لا يَمُـوت، قَـدِّسْ أَفْكـارَنا، وَنَـقِّ ضَمـائِرَنـا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5438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فَنُسَبِّحَـكَ تَسْبيحـاً نَقِيـاً وَنُصْغِـيَ إلـى كُتُـبِـكَ المُقـدَّسَـة. لَـكَ المَجْـدُ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إلـى الأَبَـدْ.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133600"/>
            <a:ext cx="3962400" cy="152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5438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قلبُ فادينا مفتوحْ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للتَّائبينَ الأكْفاءْ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أَجْرُهُم حظٌّ مَمْنوح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بينَ أَجواقِ العَلْياءْ.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19200"/>
            <a:ext cx="7543800" cy="5638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جاءَ الأَنْبيا، الصُبْحَ،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الظُّهرَ، الرُّسْلَ، الشُّهَداءْ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والعَصْرَ، اللُّصَّ أَضْحى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بينَ أَجواقِ العَلْياءْ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447800"/>
            <a:ext cx="5715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رَبِّ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يا من تقبَّل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قِدمًا خِدمةَ الأبرارْ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حَنونُ تقبَّلْ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واسْتَجِبنا كالأَبرارْ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86400" y="5715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الجميع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981200"/>
            <a:ext cx="76200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قراءةٌ من نُبوءة يونان.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وبارك يا سيِّد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(يو3: 4-8)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57150"/>
            <a:ext cx="2286000" cy="91440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6000" b="1" dirty="0" smtClean="0">
                <a:cs typeface="Arial" panose="020B0604020202020204" pitchFamily="34" charset="0"/>
              </a:rPr>
              <a:t>القارىء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2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514600"/>
            <a:ext cx="4724400" cy="1371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هللويـــا وهللويـــا.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lent\dese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7315200" cy="487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17689" y="152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العبور مع المسيح لحياة جديدة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26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7696200" cy="2895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لأنّي كالخُبزِ أكَلتُ الرَّماد، وبالدَّمعِ مَزَجتُ شَرابي.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6629400" y="57150"/>
            <a:ext cx="2286000" cy="91440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6000" b="1" dirty="0" smtClean="0">
                <a:cs typeface="Arial" panose="020B0604020202020204" pitchFamily="34" charset="0"/>
              </a:rPr>
              <a:t>الشمّاس</a:t>
            </a:r>
            <a:endParaRPr lang="en-US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286000"/>
            <a:ext cx="3962400" cy="152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هللويـــا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76200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أمامَ بِشارةِ مُخلِّصِنا، المُبشَّرةِ بالحياةِ لِنُفوسِنا، يُقَدَّمُ البَخور: إلى مراحِمِكَ يا ربُّ نُصلّي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629400" y="57150"/>
            <a:ext cx="2286000" cy="91440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solidFill>
                  <a:srgbClr val="663300"/>
                </a:solidFill>
                <a:cs typeface="Arial" panose="020B0604020202020204" pitchFamily="34" charset="0"/>
              </a:rPr>
              <a:t>الشمّاس</a:t>
            </a:r>
            <a:endParaRPr lang="en-US" altLang="en-US" sz="60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09800"/>
            <a:ext cx="59436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الســلامُ لجَميعكـم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209800"/>
            <a:ext cx="57912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ومَــعَ روحِــكَ.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2390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إنجيلِ ربِّنا يَسوعَ المسيحِ للقدِّيسِ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متّى 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الّذي بَشَّر العالمَ بالحياة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362200"/>
            <a:ext cx="72390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فلنُصْغِ إلى بِشارَةِ الحياةِ والخلاصِ لِنُفُوسِنـا.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620000" cy="4495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كُونوا في السُّكوتِ، أيُّها السَّامِعُون، لأنَّ الإنجيلَ المُقدَّسَ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53200" y="76200"/>
            <a:ext cx="2514600" cy="9144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الشماس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676400"/>
            <a:ext cx="7620000" cy="4572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يُتلى الآنَ عليكُم. فاسْمعوا وَمجِّدوا واشكُروا كلمة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الله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53200" y="76200"/>
            <a:ext cx="2514600" cy="9144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الشماس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76400"/>
            <a:ext cx="67056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الإنجيل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(متّى 6: 16-21)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jesus on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6248400" cy="468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203537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6000" b="1" dirty="0" smtClean="0"/>
              <a:t>رحمتك تغنيني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072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1" y="1828800"/>
            <a:ext cx="7391399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للمسيحِ يسوعَ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التسبيحُ وَالبَرَكات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أجلِ كَلامِهِ الحَيِّ لنا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75" y="2895600"/>
            <a:ext cx="4953000" cy="1371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العِظة</a:t>
            </a:r>
            <a:r>
              <a:rPr lang="en-US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 smtClean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4925" y="1276350"/>
            <a:ext cx="5197475" cy="9334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6600" dirty="0" smtClean="0"/>
              <a:t>تبريك الرماد</a:t>
            </a:r>
            <a:endParaRPr lang="en-US" altLang="en-US" sz="6600" dirty="0" smtClean="0">
              <a:cs typeface="Times New Roman" panose="02020603050405020304" pitchFamily="18" charset="0"/>
            </a:endParaRPr>
          </a:p>
        </p:txBody>
      </p:sp>
      <p:pic>
        <p:nvPicPr>
          <p:cNvPr id="83973" name="Picture 2" descr="C:\Users\mabdelnour\Desktop\DSC09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438400"/>
            <a:ext cx="6705600" cy="2895600"/>
          </a:xfrm>
        </p:spPr>
        <p:txBody>
          <a:bodyPr/>
          <a:lstStyle/>
          <a:p>
            <a:pPr rtl="1" eaLnBrk="1" hangingPunct="1"/>
            <a:r>
              <a:rPr lang="ar-LB" altLang="en-US" sz="6000" dirty="0" smtClean="0"/>
              <a:t>تَنضحني بالزوفى فأطهُر وتَغسِلُني فَأبيَضُّ أكثَرَ من  الثلج (3 مرّات)</a:t>
            </a:r>
            <a:endParaRPr lang="en-US" altLang="en-US" sz="6000" dirty="0" smtClean="0"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1219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048000"/>
            <a:ext cx="6781800" cy="1447800"/>
          </a:xfrm>
        </p:spPr>
        <p:txBody>
          <a:bodyPr/>
          <a:lstStyle/>
          <a:p>
            <a:pPr rtl="1" eaLnBrk="1" hangingPunct="1"/>
            <a:r>
              <a:rPr lang="ar-LB" altLang="en-US" sz="6000" dirty="0" smtClean="0"/>
              <a:t>كيرياليسون(3 مرّات)</a:t>
            </a:r>
            <a:endParaRPr lang="en-US" altLang="en-US" sz="6000" dirty="0" smtClean="0"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1219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447800"/>
            <a:ext cx="5181600" cy="1447800"/>
          </a:xfrm>
        </p:spPr>
        <p:txBody>
          <a:bodyPr/>
          <a:lstStyle/>
          <a:p>
            <a:pPr rtl="1" eaLnBrk="1" hangingPunct="1"/>
            <a:r>
              <a:rPr lang="ar-LB" altLang="en-US" sz="6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ربّ استَمِع صلاتَنا</a:t>
            </a:r>
            <a:endParaRPr lang="en-US" altLang="en-US" sz="6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18288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388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35814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rtl="1" eaLnBrk="1" hangingPunct="1"/>
            <a:r>
              <a:rPr lang="ar-LB" altLang="en-US" sz="6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وَصُراخُنا إِليكَ يأتي</a:t>
            </a:r>
            <a:endParaRPr lang="en-US" altLang="en-US" sz="6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82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447800"/>
            <a:ext cx="5181600" cy="1447800"/>
          </a:xfrm>
        </p:spPr>
        <p:txBody>
          <a:bodyPr/>
          <a:lstStyle/>
          <a:p>
            <a:pPr rtl="1" eaLnBrk="1" hangingPunct="1"/>
            <a:r>
              <a:rPr lang="ar-LB" altLang="en-US" sz="6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السلامُ لجميعِكم</a:t>
            </a:r>
            <a:endParaRPr lang="en-US" altLang="en-US" sz="6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18288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388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34290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rtl="1" eaLnBrk="1" hangingPunct="1"/>
            <a:r>
              <a:rPr lang="ar-LB" altLang="en-US" sz="6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ومعَ روحِكَ</a:t>
            </a:r>
            <a:endParaRPr lang="en-US" altLang="en-US" sz="6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14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00200"/>
            <a:ext cx="7010400" cy="47244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أيُّها الإلهُ الأزليُّ الضَّابطُ الكلّ، سامِح التائبين، وَأشفِقْ على الضَّارعينَ إليكَ،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5966" y="1752600"/>
            <a:ext cx="7010400" cy="35814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وَأَرْسِلْ منَ السَّماءِ مَلاكَكَ القُدّوس،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لِيُبارِكَ هذا الرَّماد 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وَيُقدِّسَهُ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057400"/>
            <a:ext cx="7010400" cy="36576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ويَجْعَلَهُ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دواءً شافيًا آلامَ جميعِ الدَّاعينَ اسْمَكَ القُدُّوس،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48006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4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905000"/>
            <a:ext cx="7239000" cy="41910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والمُعتَرِفينَ بِخطاياهُم أمامَ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حَضرَتِكَ الإلهيِّة،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والباكينَ آثامَهُم،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620000" cy="44196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والضَّارِعينَ إلى محبَّتِكَ اللامُتَناهية. إِمنَحْ َ كُلَّ من يَقبَلُ مِنكَ هذا الرّمادَ المُبارَكَ، 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620000" cy="44196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نِعمةَ الخلاصِ مِن خطاياه، والشِفاءَ نفسًا وجسدًا، يا ربّنا والهنا 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لك المجدُ إلى الأبد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750"/>
            <a:ext cx="5791200" cy="1447800"/>
          </a:xfrm>
        </p:spPr>
        <p:txBody>
          <a:bodyPr/>
          <a:lstStyle/>
          <a:p>
            <a:pPr eaLnBrk="1" hangingPunct="1"/>
            <a:r>
              <a:rPr lang="ar-LB" altLang="en-US" smtClean="0"/>
              <a:t>وضع الرَّماد </a:t>
            </a:r>
            <a:br>
              <a:rPr lang="ar-LB" altLang="en-US" smtClean="0"/>
            </a:br>
            <a:r>
              <a:rPr lang="ar-LB" altLang="en-US" smtClean="0"/>
              <a:t>على جِباهِ المُؤمِنين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user\Desktop\lent\ash 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653732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21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7467600" cy="51816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يضع الرماد على جَبهَتِهِ أوّلاً ثمَّ على جِباهِ المؤمنين قائلاً: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438400"/>
            <a:ext cx="7467600" cy="2667000"/>
          </a:xfrm>
        </p:spPr>
        <p:txBody>
          <a:bodyPr/>
          <a:lstStyle/>
          <a:p>
            <a:pPr rtl="1" eaLnBrk="1" hangingPunct="1"/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أُذكُرْ يا إنسان أنَّكَ تُراب وإلى التُّرابِ تَعود!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590800"/>
            <a:ext cx="39624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آمـيــن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620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عرفتَ بأنْ قد تعثّرَ دربي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فجئتَ إليَّ تقودُ خُطايْ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وتعرفُ أنّي بحبِّكَ ربّي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أهيمُ كَصَبٍّ وفيكَ هوايْ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133600"/>
            <a:ext cx="71628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وليس لدربي سواكَ رفيقٌ</a:t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95400"/>
            <a:ext cx="7620000" cy="5562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نهبتُ الطريقَ أُسائلُ عنك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بِحَيْرَةِ ضعفي وأوهاميَ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سمعتُ الخليقةَ تُنشِدُ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لح</a:t>
            </a:r>
            <a:r>
              <a:rPr lang="ar-LB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نًا</a:t>
            </a:r>
            <a:r>
              <a:rPr lang="ar-SA" altLang="en-US" sz="7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لقلبي فتُنعِشُ إيمانيَ</a:t>
            </a:r>
            <a:endParaRPr lang="en-US" altLang="en-US" sz="7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</TotalTime>
  <Words>1085</Words>
  <Application>Microsoft Office PowerPoint</Application>
  <PresentationFormat>On-screen Show (4:3)</PresentationFormat>
  <Paragraphs>354</Paragraphs>
  <Slides>127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4" baseType="lpstr">
      <vt:lpstr>Arial</vt:lpstr>
      <vt:lpstr>Calibri</vt:lpstr>
      <vt:lpstr>Calibri Light</vt:lpstr>
      <vt:lpstr>Sakkal Majalla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ربّي أنت طريقي  في معاثر الحياة ربّي أنت رفيقي  عند ساعة الممات</vt:lpstr>
      <vt:lpstr>أنت وحدك دعَوْت أنت وحدك رجَوْت أنت غاية المنى أنت مصدر الهنا</vt:lpstr>
      <vt:lpstr>ربّي أنت طريقي  في معاثر الحياة ربّي أنت رفيقي  عند ساعة الممات</vt:lpstr>
      <vt:lpstr>ألمجدُ للآبِ والابنِ والروحِ القُدُس مِنَ الآنَ وإلى الأبَد.</vt:lpstr>
      <vt:lpstr>آمــيــن</vt:lpstr>
      <vt:lpstr>أهِّلنا أيُّها الربُّ الإلهُ أن نَبدَأَ هَذا الصومَ المُقَدَّس،  فَنَلبِسَ وِشاحَ التّوبة،  الّذي لَبِسَهُ بالمِسحِ والرَّمادِ</vt:lpstr>
      <vt:lpstr>أهلُ نينَوى التّائِبون. أعطِنا، بِوَضعِ هَذا الرَّمادِ المُقَدَّس على جِباهِنا، </vt:lpstr>
      <vt:lpstr>أن نكونَ مِثلَهُم تائِبينَ حَقيقيّين، فَنُتِمَّ صِيامَ الخمسينَ هذا بِروحِ  الإماتَةِ المَسيحيّة، </vt:lpstr>
      <vt:lpstr>وَنَحوزَ غُفرانَ الذُّنوبِ وَثَوابَ الصّائِمين، وَنَرفَعَ إلَيكَ المَجدَ الآنَ وَإلى الأبد.</vt:lpstr>
      <vt:lpstr>آمــيــن.</vt:lpstr>
      <vt:lpstr>إرحَمني يا ألله  كَعَظيمِ رَحمَتِكَ  وَكَمِثلِ كَثرَةِ رَأفَتِكَ  امْحُ مَآثِمي</vt:lpstr>
      <vt:lpstr>إغسِلني كَثيراً  مِن إثـمـي وَمِن خَطيئتي  طَهِّرنـي</vt:lpstr>
      <vt:lpstr>تَنضَحُني بِالزّوفى فَأطــهُـــر وَتَغسِلُني فَأبيضُّ أكثَرَ مِنَ الثَّلج</vt:lpstr>
      <vt:lpstr>قَلبًـا نَقيًّــا اخلُقْ فيَّ يا ألله  وَروحًا مُستَقيمًا  جَدِّدْ في أَحشائي</vt:lpstr>
      <vt:lpstr>ألمَجدُ للآبِ والابنِ  والروحِ القُدُس  مِنَ الآنَ وإلى أبَدِ الآبِدين</vt:lpstr>
      <vt:lpstr>لنرفعنَّ التسبيحَ والمجدَ والإكرامَ إلى بابِ المراحمِ المفتوحِ للتائبين، ومَعينِ الخيراتِ الفائضِ مجَّانًا على السائلين،</vt:lpstr>
      <vt:lpstr>والكنزِ العظيمِ مُغني المُحتاجينَ الطَّالبين. الصالحِ الذي له المجدُ والإكرامُ في هذا الوقتِ وكُلِّ أيّامِ حياتنا إلى الأبد.</vt:lpstr>
      <vt:lpstr>آميــن.</vt:lpstr>
      <vt:lpstr>أيُّها المَسيحُ إلَهُنا،  ها إنّا نَقرَعُ بابَ نِعمَتِكَ، وَفْقَ ما علَّمتنا، طالِبينَ مِنْ فَيضِ كَنزِكَ الرّحمةَ وَالغُفران.</vt:lpstr>
      <vt:lpstr>فهَلُمَّ إلى مَعونَتِنا، نَحنُ أبناءَكَ الخَطَأة، المُستَعِدّينَ في هَذا الوَقتِ أن نَضَعَ</vt:lpstr>
      <vt:lpstr> الرَّمادَ على جِباهِنا، عَلامَةً للتوبة. إرضَ تَواضُعَنا هَذا وَتَوبَتَنا، َ واقبَلْ صَلَواتِنا</vt:lpstr>
      <vt:lpstr>وَطِلباتِنا، كَما قَبِلتَ تَوبَةَ أهلِ نينَوى بِالمِسحِ وَالرّماد. َكما مَنَحْتَ  الغُفرانَ لِداوودَ الملِك،  </vt:lpstr>
      <vt:lpstr>والمرأةِ الخاطِئة، وَزَكَّا الجابي، واللِّص التائبِ، وَجَميعِ التائِبينَ الحقيقيّينَ، </vt:lpstr>
      <vt:lpstr>أُعفُ عنّا ذُنوبَنا وَاغفِرْ خَطايانا، وَأهِّلنا أن نلبَسَ وِشاحَ تَوبَتِهِم، </vt:lpstr>
      <vt:lpstr>ونَقومَ عَن يَمينِكَ في صحبة أصفيائكَ  وصانعي مشيئتك، </vt:lpstr>
      <vt:lpstr>فنَرفَعَ إلَيكَ المَجدَ وَإلى أبيكَ وَروحِكَ القُدّوس،  إلى الأبَد.</vt:lpstr>
      <vt:lpstr>آميــن.</vt:lpstr>
      <vt:lpstr>توبوا إلى الربِّ إنّ المَلَكوتَ قريب عودوا إلى الحُبّ فالخارِجُ عنهُ غَريب</vt:lpstr>
      <vt:lpstr>من عُمقِ آثامي دَعَوْت أنصِت إلى صَوتِ دُعاي  أنا غيرَ وجهِكَ ما رَجَوْت مَلقاهُ مأدُبَةُ رَجاي.</vt:lpstr>
      <vt:lpstr>توبوا إلى الربِّ إنّ المَلَكوتَ قريب عودوا إلى الحُبّ فالخارِجُ عنهُ غَريب</vt:lpstr>
      <vt:lpstr>ألّلهمَّ، يا من ترضى التّواضُعَ والوَفاء، أَمِلْ سَمْعَكَ إلى طِلْباتِنا. </vt:lpstr>
      <vt:lpstr>وَأَفِضْ نِعمةَ بَركَتِكَ علينا نحنُ أبناءَكَ المُجتَمعينَ الآنَ لِلتَّبرُّك بهذا الرّمادِ المُبارك</vt:lpstr>
      <vt:lpstr> إملأْنا روحَ ندامةٍ واستجِبْ طِلباتِنا البارّة، وثبِّت فينا عطاياكَ الإلهيّة بحقِّ المسيحِ ربِّنا، </vt:lpstr>
      <vt:lpstr>الذي به ومعه يليقُ المجدُ والوقار بكَ وبِروحِكَ القدّوس، الآن وإلى الأبد.</vt:lpstr>
      <vt:lpstr>آميــن.</vt:lpstr>
      <vt:lpstr>قدِيشـات آلُـوهـو،  قدِيشـات حَيِلتونو، قدِيشـات لومُويُوتُو.</vt:lpstr>
      <vt:lpstr>إتـراَحَـامِ علَيـنْ </vt:lpstr>
      <vt:lpstr>قدِيشـات آلُـوهـو،  قدِيشـات حَيِلتونو، قدِيشـات لومُويُوتُو.</vt:lpstr>
      <vt:lpstr>إتـراَحَـامِ علَيـنْ </vt:lpstr>
      <vt:lpstr>قدِيشـات آلُـوهـو،  قدِيشـات حَيِلتونو، قدِيشـات لومُويُوتُو.</vt:lpstr>
      <vt:lpstr>إتـراَحَـامِ علَيـنْ </vt:lpstr>
      <vt:lpstr>أَيُّـها الرَّبُّ القُـدُّوسُ الَّـذي لا يَمُـوت، قَـدِّسْ أَفْكـارَنا، وَنَـقِّ ضَمـائِرَنـا </vt:lpstr>
      <vt:lpstr>فَنُسَبِّحَـكَ تَسْبيحـاً نَقِيـاً وَنُصْغِـيَ إلـى كُتُـبِـكَ المُقـدَّسَـة. لَـكَ المَجْـدُ  إلـى الأَبَـدْ.  </vt:lpstr>
      <vt:lpstr>آميــن</vt:lpstr>
      <vt:lpstr>              قلبُ فادينا مفتوحْ للتَّائبينَ الأكْفاءْ أَجْرُهُم حظٌّ مَمْنوح بينَ أَجواقِ العَلْياءْ.</vt:lpstr>
      <vt:lpstr>جاءَ الأَنْبيا، الصُبْحَ، الظُّهرَ، الرُّسْلَ، الشُّهَداءْ والعَصْرَ، اللُّصَّ أَضْحى بينَ أَجواقِ العَلْياءْ. </vt:lpstr>
      <vt:lpstr>رَبِّ، يا من تقبَّل قِدمًا خِدمةَ الأبرارْ يا حَنونُ تقبَّلْ واسْتَجِبنا كالأَبرارْ</vt:lpstr>
      <vt:lpstr>قراءةٌ من نُبوءة يونان.  وبارك يا سيِّد  (يو3: 4-8)</vt:lpstr>
      <vt:lpstr>هللويـــا وهللويـــا.</vt:lpstr>
      <vt:lpstr>لأنّي كالخُبزِ أكَلتُ الرَّماد، وبالدَّمعِ مَزَجتُ شَرابي. </vt:lpstr>
      <vt:lpstr>هللويـــا</vt:lpstr>
      <vt:lpstr>أمامَ بِشارةِ مُخلِّصِنا، المُبشَّرةِ بالحياةِ لِنُفوسِنا، يُقَدَّمُ البَخور: إلى مراحِمِكَ يا ربُّ نُصلّي. </vt:lpstr>
      <vt:lpstr>الســلامُ لجَميعكـم.</vt:lpstr>
      <vt:lpstr>ومَــعَ روحِــكَ.</vt:lpstr>
      <vt:lpstr>من إنجيلِ ربِّنا يَسوعَ المسيحِ للقدِّيسِ متّى الّذي بَشَّر العالمَ بالحياة</vt:lpstr>
      <vt:lpstr>فلنُصْغِ إلى بِشارَةِ الحياةِ والخلاصِ لِنُفُوسِنـا.</vt:lpstr>
      <vt:lpstr>كُونوا في السُّكوتِ، أيُّها السَّامِعُون، لأنَّ الإنجيلَ المُقدَّسَ</vt:lpstr>
      <vt:lpstr>يُتلى الآنَ عليكُم. فاسْمعوا وَمجِّدوا واشكُروا كلمةَ  اللهِ الحَيّ </vt:lpstr>
      <vt:lpstr>الإنجيل   (متّى 6: 16-21)</vt:lpstr>
      <vt:lpstr>للمسيحِ يسوعَ  التسبيحُ وَالبَرَكات  من أجلِ كَلامِهِ الحَيِّ لنا </vt:lpstr>
      <vt:lpstr>العِظة </vt:lpstr>
      <vt:lpstr>تبريك الرماد</vt:lpstr>
      <vt:lpstr>تَنضحني بالزوفى فأطهُر وتَغسِلُني فَأبيَضُّ أكثَرَ من  الثلج (3 مرّات)</vt:lpstr>
      <vt:lpstr>كيرياليسون(3 مرّات)</vt:lpstr>
      <vt:lpstr>يا ربّ استَمِع صلاتَنا</vt:lpstr>
      <vt:lpstr>السلامُ لجميعِكم</vt:lpstr>
      <vt:lpstr>أيُّها الإلهُ الأزليُّ الضَّابطُ الكلّ، سامِح التائبين، وَأشفِقْ على الضَّارعينَ إليكَ، </vt:lpstr>
      <vt:lpstr>وَأَرْسِلْ منَ السَّماءِ مَلاكَكَ القُدّوس، لِيُبارِكَ هذا الرَّماد وَيُقدِّسَهُ</vt:lpstr>
      <vt:lpstr>ويَجْعَلَهُ دواءً شافيًا آلامَ جميعِ الدَّاعينَ اسْمَكَ القُدُّوس، </vt:lpstr>
      <vt:lpstr>والمُعتَرِفينَ بِخطاياهُم أمامَ حَضرَتِكَ الإلهيِّة، والباكينَ آثامَهُم، </vt:lpstr>
      <vt:lpstr>والضَّارِعينَ إلى محبَّتِكَ اللامُتَناهية. إِمنَحْ َ كُلَّ من يَقبَلُ مِنكَ هذا الرّمادَ المُبارَكَ، </vt:lpstr>
      <vt:lpstr>نِعمةَ الخلاصِ مِن خطاياه، والشِفاءَ نفسًا وجسدًا، يا ربّنا والهنا  لك المجدُ إلى الأبد</vt:lpstr>
      <vt:lpstr>وضع الرَّماد  على جِباهِ المُؤمِنين</vt:lpstr>
      <vt:lpstr>يضع الرماد على جَبهَتِهِ أوّلاً ثمَّ على جِباهِ المؤمنين قائلاً: </vt:lpstr>
      <vt:lpstr> أُذكُرْ يا إنسان أنَّكَ تُراب وإلى التُّرابِ تَعود!</vt:lpstr>
      <vt:lpstr>آمـيــن.</vt:lpstr>
      <vt:lpstr>عرفتَ بأنْ قد تعثّرَ دربي فجئتَ إليَّ تقودُ خُطايْ وتعرفُ أنّي بحبِّكَ ربّي أهيمُ كَصَبٍّ وفيكَ هوايْ</vt:lpstr>
      <vt:lpstr>وليس لدربي سواكَ رفيقٌ يا الله يا الله</vt:lpstr>
      <vt:lpstr>نهبتُ الطريقَ أُسائلُ عنك بِحَيْرَةِ ضعفي وأوهاميَ سمعتُ الخليقةَ تُنشِدُ لحنًالقلبي فتُنعِشُ إيمانيَ</vt:lpstr>
      <vt:lpstr>حَلِت لي الإقامَةُ  داخِلَ بيتِكَ  يا اللهُ يا اللهُ</vt:lpstr>
      <vt:lpstr>عرفتَ بأنْ قد تعثّرَ دربي فجئتَ إليَّ تقودُ خُطايْ وتعرفُ أنّي بحبِّكَ ربّي أهيمُ كَصَبٍّ وفيكَ هوايْ</vt:lpstr>
      <vt:lpstr>وليس لدربي سواكَ رفيقٌ يا الله يا الله</vt:lpstr>
      <vt:lpstr> شجاني أنينُ اليتيمِ يضيعُ بصَخبِ الحَياة ولا مَن يُجيبْ رأيتُ عيونَ الشريدِ تتيهُ وشمسُ المحبّةِ عنه تغيبْ</vt:lpstr>
      <vt:lpstr>فأشرِق عليَّ  بأنوار وجهكَ يا الله يا الله</vt:lpstr>
      <vt:lpstr>عرفتَ بأنْ قد تعثّرَ دربي فجئتَ إليَّ تقودُ خُطايْ وتعرفُ أنّي بحبِّكَ ربّي أهيمُ كَصَبٍّ وفيكَ هوايْ</vt:lpstr>
      <vt:lpstr>وليس لدربي سواكَ رفيقٌ يا الله يا الله</vt:lpstr>
      <vt:lpstr>يسوع أنتَ إلـهـي، حُبُّك شافيَ الـوحيد أنتَ حَبيبُ نَفسي أبداً،  يَسوع أنـتَ مَن أُريد</vt:lpstr>
      <vt:lpstr>أسجُـدُ أمامَكَ إلهـي، أعتـرِفُ بـكَ مَلِـكي ها هي حياتي في يديكَ، إفعلْ بِهـا ما تُـريـد</vt:lpstr>
      <vt:lpstr>يسوع أنتَ إلـهـي، حُبُّك شافيَ الـوحيد أنتَ حَبيبُ نَفسي أبداً،  يَسوع أنـتَ مَن أُريد</vt:lpstr>
      <vt:lpstr>تعالَ واملُك على قلبي، أتوقُ إليـكَ تعـال تُرَنِّم لكَ شَفَتــايَ: أُحبُّــك للأبَـــدِ</vt:lpstr>
      <vt:lpstr>يسوع أنتَ إلـهـي، حُبُّك شافيَ الـوحيد أنتَ حَبيبُ نَفسي أبداً،  يَسوع أنـتَ مَن أُريد</vt:lpstr>
      <vt:lpstr>تَنحني لاسمِكَ كلُّ رُكبة ويعتَـرِفُ كلُّ لِسـان اسمُكَ يسوعُ خلاصي، أُرَدِّده في كُـلِّ حـين</vt:lpstr>
      <vt:lpstr>يسوع أنتَ إلـهـي، حُبُّك شافيَ الـوحيد أنتَ حَبيبُ نَفسي أبداً،  يَسوع أنـتَ مَن أُريد</vt:lpstr>
      <vt:lpstr>توبوا إلى الربِّ إنّ المَلَكوتَ قريب عودوا إلى الحُبّ فالخارِجُ عنهُ غَريب</vt:lpstr>
      <vt:lpstr>من عُمقِ آثامي دَعَوْت  أنصِت إلى صَوتِ دُعاي أنا غيرَ وجهِكَ ما رَجَوْت مَلقاهُ مأدُبَةُ رَجاي.</vt:lpstr>
      <vt:lpstr>توبوا إلى الربِّ إنّ المَلَكوتَ قريب عودوا إلى الحُبّ فالخارِجُ عنهُ غَريب</vt:lpstr>
      <vt:lpstr>هَبْ من حَنانِكَ قَطرةً  يَتَحوّلُ القَفْرُ وُعود أو أعطِ عَينيَ دَمعةً في حَوضِها طفلاً أعود</vt:lpstr>
      <vt:lpstr>توبوا إلى الربِّ إنّ المَلَكوتَ قريب عودوا إلى الحُبّ فالخارِجُ عنهُ غَريب</vt:lpstr>
      <vt:lpstr>وإذا استَبدَّ بيَ الخَجَل  أو أبكَمَ العارُ فَمي نَبَضاتُ حُبِّك فلتَزَلْ  حتّى النهايةِ في دمي.</vt:lpstr>
      <vt:lpstr>توبوا إلى الربِّ إنّ المَلَكوتَ قريب عودوا إلى الحُبّ فالخارِجُ عنهُ غَريب</vt:lpstr>
      <vt:lpstr>يا ربّ استعملني لسلامك (2) فأضَعَ الحُبَّ حَيثُ البُغض، وَالمَغفِرَةَ حَيثُ الإساءَة، وَالإتِّفاقَ حَيثُ الخِلاف، </vt:lpstr>
      <vt:lpstr>وَالحَقيقةَ حَيثُ الضَّلال،  وَالإيمانَ حَيثُ الشَّكّ،  وَالرَّجاءَ حَيثُ اليَأس،  وَالنّورَ حَيثُ الظُّلمَة، </vt:lpstr>
      <vt:lpstr>وَالفَرَحَ حَيثُ الكَآبَة.  يا ربّ استعمِلْني لِسَلامِكَ.</vt:lpstr>
      <vt:lpstr>إقبَلْ ألَّلهُمَّ، تَوبَتَنا إلَيكَ، وَبَعضِنا إلى بَعض، وَاجعَلنا نَسيرُ في هَذا الصَّومِ المُبارَكِ</vt:lpstr>
      <vt:lpstr>على وَهجِ أنوارِكَ، مُمتَلِئينَ مِن غِنى عَطاياكَ، وَعامِلينَ بِمَشيئَتِكَ، أقوِياءَ ثابِتينَ في حَقِّكَ. </vt:lpstr>
      <vt:lpstr>بَلِّغْنا بِفَرَحٍ صباحَ قِيامَتِكَ المَجيدة،  يا رَبَّنا وَإلَهَنا لَكَ  المَجدُ إلى الأَبَد.</vt:lpstr>
      <vt:lpstr>آمــيــن</vt:lpstr>
    </vt:vector>
  </TitlesOfParts>
  <Company>SJS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 Saad</dc:creator>
  <cp:lastModifiedBy>Maria Abdel Nour</cp:lastModifiedBy>
  <cp:revision>998</cp:revision>
  <dcterms:created xsi:type="dcterms:W3CDTF">2004-03-17T16:43:12Z</dcterms:created>
  <dcterms:modified xsi:type="dcterms:W3CDTF">2020-02-21T07:38:19Z</dcterms:modified>
</cp:coreProperties>
</file>