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7"/>
  </p:notesMasterIdLst>
  <p:sldIdLst>
    <p:sldId id="256" r:id="rId2"/>
    <p:sldId id="2113" r:id="rId3"/>
    <p:sldId id="2116" r:id="rId4"/>
    <p:sldId id="2138" r:id="rId5"/>
    <p:sldId id="2179" r:id="rId6"/>
    <p:sldId id="2181" r:id="rId7"/>
    <p:sldId id="2182" r:id="rId8"/>
    <p:sldId id="2183" r:id="rId9"/>
    <p:sldId id="2180" r:id="rId10"/>
    <p:sldId id="2121" r:id="rId11"/>
    <p:sldId id="2118" r:id="rId12"/>
    <p:sldId id="2184" r:id="rId13"/>
    <p:sldId id="2185" r:id="rId14"/>
    <p:sldId id="2187" r:id="rId15"/>
    <p:sldId id="2189" r:id="rId16"/>
    <p:sldId id="2188" r:id="rId17"/>
    <p:sldId id="2128" r:id="rId18"/>
    <p:sldId id="2130" r:id="rId19"/>
    <p:sldId id="2133" r:id="rId20"/>
    <p:sldId id="2134" r:id="rId21"/>
    <p:sldId id="2082" r:id="rId22"/>
    <p:sldId id="2080" r:id="rId23"/>
    <p:sldId id="2081" r:id="rId24"/>
    <p:sldId id="2139" r:id="rId25"/>
    <p:sldId id="2140" r:id="rId26"/>
    <p:sldId id="2136" r:id="rId27"/>
    <p:sldId id="2137" r:id="rId28"/>
    <p:sldId id="2286" r:id="rId29"/>
    <p:sldId id="2287" r:id="rId30"/>
    <p:sldId id="2288" r:id="rId31"/>
    <p:sldId id="2289" r:id="rId32"/>
    <p:sldId id="2290" r:id="rId33"/>
    <p:sldId id="2291" r:id="rId34"/>
    <p:sldId id="2292" r:id="rId35"/>
    <p:sldId id="2293" r:id="rId36"/>
    <p:sldId id="2294" r:id="rId37"/>
    <p:sldId id="2295" r:id="rId38"/>
    <p:sldId id="2296" r:id="rId39"/>
    <p:sldId id="2297" r:id="rId40"/>
    <p:sldId id="2298" r:id="rId41"/>
    <p:sldId id="2299" r:id="rId42"/>
    <p:sldId id="2300" r:id="rId43"/>
    <p:sldId id="2301" r:id="rId44"/>
    <p:sldId id="2302" r:id="rId45"/>
    <p:sldId id="2303" r:id="rId46"/>
    <p:sldId id="2304" r:id="rId47"/>
    <p:sldId id="2305" r:id="rId48"/>
    <p:sldId id="2306" r:id="rId49"/>
    <p:sldId id="2307" r:id="rId50"/>
    <p:sldId id="2308" r:id="rId51"/>
    <p:sldId id="2309" r:id="rId52"/>
    <p:sldId id="2310" r:id="rId53"/>
    <p:sldId id="2311" r:id="rId54"/>
    <p:sldId id="2312" r:id="rId55"/>
    <p:sldId id="2313" r:id="rId56"/>
    <p:sldId id="2314" r:id="rId57"/>
    <p:sldId id="2315" r:id="rId58"/>
    <p:sldId id="2316" r:id="rId59"/>
    <p:sldId id="2317" r:id="rId60"/>
    <p:sldId id="2318" r:id="rId61"/>
    <p:sldId id="2319" r:id="rId62"/>
    <p:sldId id="2320" r:id="rId63"/>
    <p:sldId id="2321" r:id="rId64"/>
    <p:sldId id="2322" r:id="rId65"/>
    <p:sldId id="2323" r:id="rId66"/>
    <p:sldId id="2324" r:id="rId67"/>
    <p:sldId id="2325" r:id="rId68"/>
    <p:sldId id="2326" r:id="rId69"/>
    <p:sldId id="2327" r:id="rId70"/>
    <p:sldId id="2328" r:id="rId71"/>
    <p:sldId id="2329" r:id="rId72"/>
    <p:sldId id="2330" r:id="rId73"/>
    <p:sldId id="2331" r:id="rId74"/>
    <p:sldId id="2332" r:id="rId75"/>
    <p:sldId id="2333" r:id="rId76"/>
    <p:sldId id="2334" r:id="rId77"/>
    <p:sldId id="2335" r:id="rId78"/>
    <p:sldId id="2336" r:id="rId79"/>
    <p:sldId id="2337" r:id="rId80"/>
    <p:sldId id="2338" r:id="rId81"/>
    <p:sldId id="2339" r:id="rId82"/>
    <p:sldId id="2340" r:id="rId83"/>
    <p:sldId id="2341" r:id="rId84"/>
    <p:sldId id="2342" r:id="rId85"/>
    <p:sldId id="2343" r:id="rId86"/>
    <p:sldId id="2344" r:id="rId87"/>
    <p:sldId id="2345" r:id="rId88"/>
    <p:sldId id="2346" r:id="rId89"/>
    <p:sldId id="2347" r:id="rId90"/>
    <p:sldId id="2348" r:id="rId91"/>
    <p:sldId id="2349" r:id="rId92"/>
    <p:sldId id="2350" r:id="rId93"/>
    <p:sldId id="2351" r:id="rId94"/>
    <p:sldId id="2352" r:id="rId95"/>
    <p:sldId id="2353" r:id="rId96"/>
    <p:sldId id="2354" r:id="rId97"/>
    <p:sldId id="2355" r:id="rId98"/>
    <p:sldId id="2356" r:id="rId99"/>
    <p:sldId id="2357" r:id="rId100"/>
    <p:sldId id="2358" r:id="rId101"/>
    <p:sldId id="2359" r:id="rId102"/>
    <p:sldId id="2360" r:id="rId103"/>
    <p:sldId id="2361" r:id="rId104"/>
    <p:sldId id="2362" r:id="rId105"/>
    <p:sldId id="2363" r:id="rId106"/>
    <p:sldId id="2364" r:id="rId107"/>
    <p:sldId id="2365" r:id="rId108"/>
    <p:sldId id="2366" r:id="rId109"/>
    <p:sldId id="2367" r:id="rId110"/>
    <p:sldId id="2368" r:id="rId111"/>
    <p:sldId id="2369" r:id="rId112"/>
    <p:sldId id="2370" r:id="rId113"/>
    <p:sldId id="2371" r:id="rId114"/>
    <p:sldId id="2372" r:id="rId115"/>
    <p:sldId id="2373" r:id="rId116"/>
    <p:sldId id="2374" r:id="rId117"/>
    <p:sldId id="2375" r:id="rId118"/>
    <p:sldId id="2376" r:id="rId119"/>
    <p:sldId id="2377" r:id="rId120"/>
    <p:sldId id="2378" r:id="rId121"/>
    <p:sldId id="2379" r:id="rId122"/>
    <p:sldId id="2380" r:id="rId123"/>
    <p:sldId id="2381" r:id="rId124"/>
    <p:sldId id="2382" r:id="rId125"/>
    <p:sldId id="2383" r:id="rId126"/>
    <p:sldId id="2384" r:id="rId127"/>
    <p:sldId id="2385" r:id="rId128"/>
    <p:sldId id="2386" r:id="rId129"/>
    <p:sldId id="2387" r:id="rId130"/>
    <p:sldId id="2388" r:id="rId131"/>
    <p:sldId id="2389" r:id="rId132"/>
    <p:sldId id="2390" r:id="rId133"/>
    <p:sldId id="2391" r:id="rId134"/>
    <p:sldId id="2392" r:id="rId135"/>
    <p:sldId id="2285" r:id="rId136"/>
  </p:sldIdLst>
  <p:sldSz cx="9144000" cy="6858000" type="screen4x3"/>
  <p:notesSz cx="6858000" cy="9144000"/>
  <p:defaultTextStyle>
    <a:defPPr>
      <a:defRPr lang="ar-LB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Arial" panose="020B0604020202020204" pitchFamily="34" charset="0"/>
        <a:ea typeface="+mn-ea"/>
        <a:cs typeface="Simplified Arabic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2A85"/>
    <a:srgbClr val="A947B3"/>
    <a:srgbClr val="660033"/>
    <a:srgbClr val="74317B"/>
    <a:srgbClr val="320019"/>
    <a:srgbClr val="040104"/>
    <a:srgbClr val="FEB011"/>
    <a:srgbClr val="FB9509"/>
    <a:srgbClr val="FEFED1"/>
    <a:srgbClr val="3F3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89455" autoAdjust="0"/>
  </p:normalViewPr>
  <p:slideViewPr>
    <p:cSldViewPr>
      <p:cViewPr varScale="1">
        <p:scale>
          <a:sx n="74" d="100"/>
          <a:sy n="74" d="100"/>
        </p:scale>
        <p:origin x="11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fld id="{A49E234F-BEDA-43CB-8BDA-A4B666A486B4}" type="datetimeFigureOut">
              <a:rPr lang="en-US"/>
              <a:pPr>
                <a:defRPr/>
              </a:pPr>
              <a:t>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Simplified Arabic" pitchFamily="18" charset="0"/>
              </a:defRPr>
            </a:lvl1pPr>
          </a:lstStyle>
          <a:p>
            <a:pPr>
              <a:defRPr/>
            </a:pPr>
            <a:fld id="{8517E09B-53E8-4195-B5D5-BE086E4D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48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fld id="{5D7EBCD7-9C42-4186-87CE-3CC61BEA5F8B}" type="slidenum">
              <a:rPr lang="en-US" altLang="en-US" sz="1200" smtClean="0"/>
              <a:pPr/>
              <a:t>128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86085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A4A65-B92E-445B-9C3F-56088F7449A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6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337C-F0CE-42E4-BE4B-639A84121A2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23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AE95E-EC83-4119-9755-DBDCDD14E8F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6395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3199-3E6B-4019-AEB1-F964CBAD11A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35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3DB27-5E67-4506-8BF3-0315BBFB7CD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6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6088-2152-40C5-BE2D-D0F12FA5708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1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E338C-53C3-4670-964D-6B182BAC47A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58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2F815-D9FF-4BFB-93AD-F0CE53B51A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06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4C4B-40E8-4E4F-BB25-E27CA9D0A34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77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17F2-48DD-469F-BAA4-06F337DA40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03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17F2-48DD-469F-BAA4-06F337DA4050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6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0042-D6CB-4904-B1CF-A922140BD97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76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543050" y="304800"/>
            <a:ext cx="70675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47800" y="1584325"/>
            <a:ext cx="716280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Simplified Arabic" panose="02020603050405020304" pitchFamily="18" charset="-78"/>
              </a:defRPr>
            </a:lvl1pPr>
          </a:lstStyle>
          <a:p>
            <a:pPr>
              <a:defRPr/>
            </a:pPr>
            <a:fld id="{B36BA30D-4F24-492C-B445-A1F8C515932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0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1" descr="C:\Users\mabdelnour\Desktop\IMG-20130211-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804987"/>
            <a:ext cx="7086600" cy="3986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962400"/>
            <a:ext cx="3760240" cy="27892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50"/>
          <a:stretch>
            <a:fillRect/>
          </a:stretch>
        </p:blipFill>
        <p:spPr bwMode="auto">
          <a:xfrm>
            <a:off x="5257800" y="3733800"/>
            <a:ext cx="3741771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1750"/>
            <a:ext cx="5791200" cy="1447800"/>
          </a:xfrm>
        </p:spPr>
        <p:txBody>
          <a:bodyPr/>
          <a:lstStyle/>
          <a:p>
            <a:pPr eaLnBrk="1" hangingPunct="1"/>
            <a:r>
              <a:rPr lang="ar-LB" altLang="en-US"/>
              <a:t>وضع الرَّماد </a:t>
            </a:r>
            <a:br>
              <a:rPr lang="ar-LB" altLang="en-US"/>
            </a:br>
            <a:r>
              <a:rPr lang="ar-LB" altLang="en-US"/>
              <a:t>على جِباهِ المُؤمِنين</a:t>
            </a:r>
            <a:endParaRPr lang="en-US" altLang="en-US">
              <a:cs typeface="Times New Roman" panose="02020603050405020304" pitchFamily="18" charset="0"/>
            </a:endParaRPr>
          </a:p>
        </p:txBody>
      </p:sp>
      <p:pic>
        <p:nvPicPr>
          <p:cNvPr id="5" name="Picture 2" descr="C:\Documents and Settings\user\Desktop\lent\ash m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0"/>
            <a:ext cx="6537325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565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181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يضع الرماد على جَبهَتِهِ أوّلاً ثمَّ على جِباهِ المؤمنين قائلاً: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6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438400"/>
            <a:ext cx="7467600" cy="2667000"/>
          </a:xfrm>
        </p:spPr>
        <p:txBody>
          <a:bodyPr/>
          <a:lstStyle/>
          <a:p>
            <a:pPr rtl="1" eaLnBrk="1" hangingPunct="1"/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أُذكُرْ يا إنسان أنَّكَ تُراب وإلى التُّرابِ تَعود!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68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2800" y="2590800"/>
            <a:ext cx="39624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آمـيــن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69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1336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9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95400"/>
            <a:ext cx="7620000" cy="5562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نهبتُ الطريقَ أُسائلُ عنك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بِحَيْرَةِ ضعفي وأوهاميَ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سمعتُ الخليقةَ تُنشِدُ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نًا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لقلبي فتُنعِشُ إيمانيَ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8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315200" cy="4267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حَلِت لي الإقامَةُ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داخِلَ بيتِكَ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يا اللهُ يا اللهُ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2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2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1.bp.blogspot.com/-RJ2l6ju0W5k/TWgoCZ7JbmI/AAAAAAAABDc/82SoicYUdmg/s1600/sqee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17"/>
          <a:stretch/>
        </p:blipFill>
        <p:spPr bwMode="auto">
          <a:xfrm>
            <a:off x="1600200" y="1524000"/>
            <a:ext cx="3657600" cy="52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57912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/>
            <a:r>
              <a:rPr lang="ar-LB" altLang="en-US" sz="6000" dirty="0">
                <a:solidFill>
                  <a:srgbClr val="3F2119"/>
                </a:solidFill>
              </a:rPr>
              <a:t>أنت من التراب</a:t>
            </a:r>
            <a:endParaRPr lang="en-US" altLang="en-US" sz="6000" dirty="0">
              <a:solidFill>
                <a:srgbClr val="3F2119"/>
              </a:solidFill>
            </a:endParaRPr>
          </a:p>
        </p:txBody>
      </p:sp>
      <p:pic>
        <p:nvPicPr>
          <p:cNvPr id="6152" name="Picture 8" descr="http://1.bp.blogspot.com/-RJ2l6ju0W5k/TWgoCZ7JbmI/AAAAAAAABDc/82SoicYUdmg/s1600/sqeez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0"/>
          <a:stretch/>
        </p:blipFill>
        <p:spPr bwMode="auto">
          <a:xfrm>
            <a:off x="5229860" y="1521297"/>
            <a:ext cx="3914140" cy="52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066800"/>
            <a:ext cx="7620000" cy="5562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شجاني أنينُ اليتيمِ يضيعُ</a:t>
            </a:r>
            <a:b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بصَخبِ الحَياة ولا مَن يُجيبْ</a:t>
            </a:r>
            <a:b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رأيتُ عيونَ الشريدِ تتيهُ</a:t>
            </a:r>
            <a:b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وشمسُ المحبّةِ عنه تغيبْ</a:t>
            </a:r>
            <a:endParaRPr lang="en-US" altLang="en-US" sz="6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6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7162800" cy="4419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فأشرِق عليَّ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بأنوار وجهكَ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620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عرفتَ بأنْ قد تعثّرَ دربي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فجئتَ إليَّ تقودُ خُطايْ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وتعرفُ أنّي بحبِّكَ ربّي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أهيمُ كَصَبٍّ وفيكَ هوايْ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71628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وليس لدربي سواكَ رفيقٌ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الله يا الله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7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9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7086600" cy="45720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أسج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دُ أمامَكَ إله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فُ ب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كَ مَلِ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ها هي حياتي في يديكَ،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إفعلْ ب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 ما 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0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5000" y="1676400"/>
            <a:ext cx="6629400" cy="44196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تعالَ واملُك على قلبي،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أتوقُ إلي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تع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تُرَنِّم لكَ ش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أُحبُّ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 للأب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َـــ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دِ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9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8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676400"/>
            <a:ext cx="67818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نحني لاسمِكَ كلُّ رُكبة ويعت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فُ كلُّ 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ان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اسمُكَ يسوعُ خلاصي،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أُرَدِّده في ك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لِّ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ين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29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user\Desktop\lent\cendre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3415" y="1828800"/>
            <a:ext cx="6975785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7461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200" y="1905000"/>
            <a:ext cx="6705600" cy="4191000"/>
          </a:xfrm>
        </p:spPr>
        <p:txBody>
          <a:bodyPr/>
          <a:lstStyle/>
          <a:p>
            <a:pPr rtl="1" eaLnBrk="1" hangingPunct="1"/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يسوع أنتَ إل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بُّك شافيَ ال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وحيد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بيبُ 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فسي أبداً،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سوع أن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 مَن أُريد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3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6962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عُمقِ آثامي دَعَوْت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أنصِت إلى صَوتِ دُعاي	أنا غيرَ وجهِكَ ما رَجَوْت مَلقاهُ مأدُبَةُ رَجاي.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6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هَبْ من حَنانِكَ قَطرةً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يَتَحوّلُ القَفْرُ وُعود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أعطِ عَينيَ دَمعةً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حَوضِها طفلاً أعود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3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52550"/>
            <a:ext cx="7315200" cy="542925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وإذا استَبدَّ بيَ الخَجَل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أو أبكَمَ العارُ فَمي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نَبَضاتُ حُبِّك فلتَزَلْ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حتّى النهايةِ في دمي.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0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6294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609600"/>
            <a:ext cx="8077200" cy="6096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استعملني لسلامك (2) فأض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عَ الح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بَّ ح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الب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غض، و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غف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ةَ ح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الإساء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ة، و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الإت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ِّ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فاقَ ح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الخ</a:t>
            </a:r>
            <a:r>
              <a:rPr lang="ar-LB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66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لاف، </a:t>
            </a:r>
            <a:endParaRPr lang="en-US" altLang="en-US" sz="6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04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200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قيقةَ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الض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لال،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الإيمانَ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الشّ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كّ،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أس،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الن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ورَ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الظ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6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user\Desktop\lent\DSCF1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76600"/>
            <a:ext cx="4260888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2" descr="F:\New folder (2)\ash monday\New folder (2)\lent.jpg"/>
          <p:cNvPicPr>
            <a:picLocks noChangeAspect="1" noChangeArrowheads="1"/>
          </p:cNvPicPr>
          <p:nvPr/>
        </p:nvPicPr>
        <p:blipFill rotWithShape="1">
          <a:blip r:embed="rId3" cstate="print"/>
          <a:srcRect l="41095"/>
          <a:stretch/>
        </p:blipFill>
        <p:spPr bwMode="auto">
          <a:xfrm rot="555934">
            <a:off x="5029200" y="453000"/>
            <a:ext cx="3810000" cy="3070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5074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676400"/>
            <a:ext cx="5895975" cy="4876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حَ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يث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الك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آب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ة.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استعم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ْ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ني 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س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لام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4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371600"/>
            <a:ext cx="6858000" cy="4800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إقبَلْ ألَّلهُمَّ، تَوبَتَنا إلَيكَ، وَبَعضِنا إلى بَعض، وَاجعَلنا نَسيرُ في هَذا الصَّومِ المُبارَكِ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0"/>
            <a:ext cx="7620000" cy="44958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على وَهجِ أنوارِكَ، مُمتَلِئينَ مِن غِنى عَطاياكَ، وَعامِلينَ بِمَشيئَتِكَ، أقوِياءَ ثابِتينَ في حَقِّكَ.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1600200"/>
            <a:ext cx="6934200" cy="4800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بَلِّغْنا بِفَرَحٍ صباحَ قِيامَتِكَ المَجيدة،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رَبَّنا وَإلَهَنا لَكَ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المَجدُ إلى الأَبَد.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667000"/>
            <a:ext cx="29718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aintraymond.net/wp-content/uploads/2015/02/40daysLen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/>
          <a:stretch/>
        </p:blipFill>
        <p:spPr bwMode="auto">
          <a:xfrm>
            <a:off x="3482926" y="0"/>
            <a:ext cx="5638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3810000"/>
            <a:ext cx="2819400" cy="2667000"/>
          </a:xfrm>
          <a:solidFill>
            <a:schemeClr val="bg1"/>
          </a:solidFill>
        </p:spPr>
        <p:txBody>
          <a:bodyPr anchor="ctr"/>
          <a:lstStyle/>
          <a:p>
            <a:pPr eaLnBrk="1" hangingPunct="1">
              <a:lnSpc>
                <a:spcPct val="125000"/>
              </a:lnSpc>
            </a:pPr>
            <a:r>
              <a:rPr lang="ar-LB" altLang="en-US" sz="6000" dirty="0">
                <a:solidFill>
                  <a:srgbClr val="472A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Cortoba" panose="02060603050605020204" pitchFamily="18" charset="-78"/>
                <a:cs typeface="ae_Cortoba" panose="02060603050605020204" pitchFamily="18" charset="-78"/>
              </a:rPr>
              <a:t>صوم مبارك</a:t>
            </a:r>
            <a:endParaRPr lang="en-US" altLang="en-US" sz="6000" dirty="0">
              <a:solidFill>
                <a:srgbClr val="472A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Cortoba" panose="02060603050605020204" pitchFamily="18" charset="-78"/>
              <a:cs typeface="ae_Cortoba" panose="020606030506050202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5101944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2" descr="C:\Documents and Settings\user\Desktop\lent\a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1093">
            <a:off x="5763990" y="3527971"/>
            <a:ext cx="2847662" cy="2830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C:\Documents and Settings\user\Desktop\lent\cendresj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3856">
            <a:off x="1781413" y="2323469"/>
            <a:ext cx="2743200" cy="4197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506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4191000" cy="3218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800027"/>
            <a:ext cx="4381500" cy="2819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600200"/>
            <a:ext cx="3124200" cy="4448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92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6" r="15771"/>
          <a:stretch>
            <a:fillRect/>
          </a:stretch>
        </p:blipFill>
        <p:spPr bwMode="auto">
          <a:xfrm>
            <a:off x="1905000" y="838200"/>
            <a:ext cx="5239365" cy="3314700"/>
          </a:xfrm>
          <a:prstGeom prst="rect">
            <a:avLst/>
          </a:prstGeom>
          <a:solidFill>
            <a:srgbClr val="FFFFFF">
              <a:shade val="85000"/>
            </a:srgbClr>
          </a:solidFill>
          <a:ln w="177800">
            <a:solidFill>
              <a:srgbClr val="FEB01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526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990600"/>
            <a:ext cx="75580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938" y="990600"/>
            <a:ext cx="7545461" cy="500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76" y="990600"/>
            <a:ext cx="7605692" cy="50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7467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579892"/>
            <a:ext cx="3870286" cy="5592308"/>
          </a:xfrm>
          <a:prstGeom prst="ellipse">
            <a:avLst/>
          </a:prstGeom>
          <a:ln w="190500" cap="rnd">
            <a:solidFill>
              <a:srgbClr val="4A565B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633" y="149225"/>
            <a:ext cx="3632200" cy="2493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2587625" y="304800"/>
            <a:ext cx="2433638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اطعم الجياع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5638800" y="3181350"/>
            <a:ext cx="21494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ارو العطشان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1946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600200"/>
            <a:ext cx="3594100" cy="2393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http://static.commentcamarche.net/sante-medecine.commentcamarche.net/faq/images/1juJ6lj7-istock-000003877226xsmall-s-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1263" y="4181475"/>
            <a:ext cx="38100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63" name="Rectangle 3"/>
          <p:cNvSpPr>
            <a:spLocks noChangeArrowheads="1"/>
          </p:cNvSpPr>
          <p:nvPr/>
        </p:nvSpPr>
        <p:spPr bwMode="auto">
          <a:xfrm>
            <a:off x="2079625" y="5287963"/>
            <a:ext cx="27797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زر مريضًا</a:t>
            </a:r>
            <a:r>
              <a:rPr lang="ar-LB" altLang="en-US" sz="4000" dirty="0">
                <a:latin typeface="Simplified Arabic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Desktop\lent\db_9-Nativity_of_our_Lord.jpg"/>
          <p:cNvPicPr>
            <a:picLocks noChangeAspect="1" noChangeArrowheads="1"/>
          </p:cNvPicPr>
          <p:nvPr/>
        </p:nvPicPr>
        <p:blipFill>
          <a:blip r:embed="rId2" cstate="print"/>
          <a:srcRect l="1887" b="2358"/>
          <a:stretch>
            <a:fillRect/>
          </a:stretch>
        </p:blipFill>
        <p:spPr bwMode="auto">
          <a:xfrm>
            <a:off x="1676400" y="1676400"/>
            <a:ext cx="3261486" cy="395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user\Desktop\lent\db_15-Baptism_of_our_Lord.jpg"/>
          <p:cNvPicPr>
            <a:picLocks noChangeAspect="1" noChangeArrowheads="1"/>
          </p:cNvPicPr>
          <p:nvPr/>
        </p:nvPicPr>
        <p:blipFill>
          <a:blip r:embed="rId3" cstate="print"/>
          <a:srcRect t="1745" r="4000"/>
          <a:stretch>
            <a:fillRect/>
          </a:stretch>
        </p:blipFill>
        <p:spPr bwMode="auto">
          <a:xfrm>
            <a:off x="5638800" y="1676400"/>
            <a:ext cx="3169920" cy="3962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887538"/>
            <a:ext cx="3998912" cy="2312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3024188" cy="226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04"/>
          <a:stretch>
            <a:fillRect/>
          </a:stretch>
        </p:blipFill>
        <p:spPr bwMode="auto">
          <a:xfrm>
            <a:off x="4495800" y="4343400"/>
            <a:ext cx="44958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0485" name="Rectangle 2"/>
          <p:cNvSpPr>
            <a:spLocks noChangeArrowheads="1"/>
          </p:cNvSpPr>
          <p:nvPr/>
        </p:nvSpPr>
        <p:spPr bwMode="auto">
          <a:xfrm>
            <a:off x="4972050" y="222250"/>
            <a:ext cx="414813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ساعد أحد المشرّدين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924050" y="347663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قدّم من وقتك لمن يحتاجه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0487" name="Rectangle 2"/>
          <p:cNvSpPr>
            <a:spLocks noChangeArrowheads="1"/>
          </p:cNvSpPr>
          <p:nvPr/>
        </p:nvSpPr>
        <p:spPr bwMode="auto">
          <a:xfrm>
            <a:off x="1371600" y="4991100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تقاسم طعامك مع أحد المحتاجين</a:t>
            </a:r>
            <a:endParaRPr lang="en-US" altLang="en-US" sz="4000" b="1" dirty="0">
              <a:latin typeface="Simplified Arabic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76400" y="4864100"/>
            <a:ext cx="3505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اشكر الربّ على عطاياه</a:t>
            </a:r>
            <a:r>
              <a:rPr lang="en-US" altLang="en-US" sz="4000" b="1" dirty="0">
                <a:solidFill>
                  <a:srgbClr val="000000"/>
                </a:solidFill>
                <a:latin typeface="Simplified Arabic" pitchFamily="18" charset="0"/>
              </a:rPr>
              <a:t> 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70660" name="Picture 4" descr="http://mlordi.files.wordpress.com/2011/02/woman-pray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378562" y="3977341"/>
            <a:ext cx="3155838" cy="2652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http://mannaquest.files.wordpress.com/2011/12/biblest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3158454" cy="22836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1509" name="Rectangle 2"/>
          <p:cNvSpPr>
            <a:spLocks noChangeArrowheads="1"/>
          </p:cNvSpPr>
          <p:nvPr/>
        </p:nvSpPr>
        <p:spPr bwMode="auto">
          <a:xfrm>
            <a:off x="5105400" y="3195637"/>
            <a:ext cx="3617913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تأمّل في كلمة الله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1510" name="Rectangle 2"/>
          <p:cNvSpPr>
            <a:spLocks noChangeArrowheads="1"/>
          </p:cNvSpPr>
          <p:nvPr/>
        </p:nvSpPr>
        <p:spPr bwMode="auto">
          <a:xfrm>
            <a:off x="1958975" y="3008313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صلّ</a:t>
            </a:r>
            <a:r>
              <a:rPr lang="en-US" altLang="en-US" sz="4000" b="1" dirty="0"/>
              <a:t> </a:t>
            </a:r>
            <a:r>
              <a:rPr lang="ar-LB" altLang="en-US" sz="4000" b="1" dirty="0"/>
              <a:t> مسبحة الرحمة 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21517" name="Picture 13" descr="http://xn--80aqecdrlilg.xn--p1ai/wp-content/uploads/2015/05/rosa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53" y="762000"/>
            <a:ext cx="3464021" cy="1975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  <p:bldP spid="215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diocese-frejus-toulon.com/IMG/jpg/1eremesseBeng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88913"/>
            <a:ext cx="3221037" cy="22875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2710" name="Picture 6" descr="http://blackchristiannews.com/news/collectionx-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908175"/>
            <a:ext cx="2897188" cy="2279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1600200" y="533400"/>
            <a:ext cx="3657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3600" b="1" dirty="0">
                <a:solidFill>
                  <a:srgbClr val="000000"/>
                </a:solidFill>
                <a:latin typeface="Simplified Arabic" pitchFamily="18" charset="0"/>
              </a:rPr>
              <a:t>شارك في قدّاس الأحد</a:t>
            </a:r>
            <a:endParaRPr lang="en-US" altLang="en-US" sz="3600" b="1" dirty="0">
              <a:latin typeface="Simplified Arabic" pitchFamily="18" charset="0"/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2550"/>
            <a:ext cx="3449637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5056188" y="3048000"/>
            <a:ext cx="41481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solidFill>
                  <a:srgbClr val="000000"/>
                </a:solidFill>
                <a:latin typeface="Simplified Arabic" pitchFamily="18" charset="0"/>
              </a:rPr>
              <a:t>تقدّم من سرّ التوبة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2535" name="Rectangle 3"/>
          <p:cNvSpPr>
            <a:spLocks noChangeArrowheads="1"/>
          </p:cNvSpPr>
          <p:nvPr/>
        </p:nvSpPr>
        <p:spPr bwMode="auto">
          <a:xfrm>
            <a:off x="1828800" y="4724400"/>
            <a:ext cx="320040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3200" b="1" dirty="0">
                <a:solidFill>
                  <a:srgbClr val="000000"/>
                </a:solidFill>
                <a:latin typeface="Simplified Arabic" pitchFamily="18" charset="0"/>
              </a:rPr>
              <a:t>قدّم من مصروفك لأحد الفقراء</a:t>
            </a:r>
            <a:endParaRPr lang="en-US" altLang="en-US" sz="3200" b="1" dirty="0">
              <a:latin typeface="Simplified Arabic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/>
      <p:bldP spid="225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5" name="AutoShape 6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6" name="AutoShape 8" descr="http://www.salon-services-personne.com/blog/wp-content/uploads/2011/01/dependance-lien-social.jpg"/>
          <p:cNvSpPr>
            <a:spLocks noChangeAspect="1" noChangeArrowheads="1"/>
          </p:cNvSpPr>
          <p:nvPr/>
        </p:nvSpPr>
        <p:spPr bwMode="auto">
          <a:xfrm>
            <a:off x="8424863" y="-1219200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endParaRPr lang="ar-LB" altLang="en-US"/>
          </a:p>
        </p:txBody>
      </p:sp>
      <p:sp>
        <p:nvSpPr>
          <p:cNvPr id="23557" name="Rectangle 3"/>
          <p:cNvSpPr>
            <a:spLocks noChangeArrowheads="1"/>
          </p:cNvSpPr>
          <p:nvPr/>
        </p:nvSpPr>
        <p:spPr bwMode="auto">
          <a:xfrm>
            <a:off x="2743200" y="390525"/>
            <a:ext cx="27797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اغفر لمن أساء اليك</a:t>
            </a:r>
            <a:r>
              <a:rPr lang="ar-LB" altLang="en-US" sz="4000" dirty="0">
                <a:latin typeface="Simplified Arabic" pitchFamily="18" charset="0"/>
              </a:rPr>
              <a:t> </a:t>
            </a:r>
          </a:p>
        </p:txBody>
      </p:sp>
      <p:pic>
        <p:nvPicPr>
          <p:cNvPr id="14" name="Picture 2" descr="http://4.bp.blogspot.com/_TkKZZyzUvio/SJ4uaWYCkAI/AAAAAAAAA1E/3gJ7Gy3gW7s/s400/Forgive+others+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2500" y="336550"/>
            <a:ext cx="2452688" cy="248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3505200" cy="2335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60" name="Rectangle 3"/>
          <p:cNvSpPr>
            <a:spLocks noChangeArrowheads="1"/>
          </p:cNvSpPr>
          <p:nvPr/>
        </p:nvSpPr>
        <p:spPr bwMode="auto">
          <a:xfrm>
            <a:off x="5715000" y="3117850"/>
            <a:ext cx="27797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عزّ المحزون</a:t>
            </a:r>
          </a:p>
        </p:txBody>
      </p:sp>
      <p:pic>
        <p:nvPicPr>
          <p:cNvPr id="23561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410" y="4343400"/>
            <a:ext cx="3925790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562" name="Rectangle 3"/>
          <p:cNvSpPr>
            <a:spLocks noChangeArrowheads="1"/>
          </p:cNvSpPr>
          <p:nvPr/>
        </p:nvSpPr>
        <p:spPr bwMode="auto">
          <a:xfrm>
            <a:off x="1676400" y="4864100"/>
            <a:ext cx="2779713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>
                <a:latin typeface="Simplified Arabic" pitchFamily="18" charset="0"/>
              </a:rPr>
              <a:t>أكتب رسالة شكر أو مغفرة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0" grpId="0"/>
      <p:bldP spid="235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https://encrypted-tbn3.gstatic.com/images?q=tbn:ANd9GcTX4VcJibJmni4a9HKU5oDemW6QW5RkTjxDmUiy6CzqJWlU1-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59263"/>
            <a:ext cx="3481387" cy="2598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457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4187"/>
            <a:ext cx="3048000" cy="2970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2478088" y="5181600"/>
            <a:ext cx="3048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امضِ وقتًا مع عائلتكّ 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10" name="Picture 4" descr="http://i242.photobucket.com/albums/ff162/annvoskamp/subalbumone/lent05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04800"/>
            <a:ext cx="3372146" cy="2241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582" name="Rectangle 2"/>
          <p:cNvSpPr>
            <a:spLocks noChangeArrowheads="1"/>
          </p:cNvSpPr>
          <p:nvPr/>
        </p:nvSpPr>
        <p:spPr bwMode="auto">
          <a:xfrm>
            <a:off x="1476756" y="425449"/>
            <a:ext cx="361791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بدّل من عاداتك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4583" name="Rectangle 2"/>
          <p:cNvSpPr>
            <a:spLocks noChangeArrowheads="1"/>
          </p:cNvSpPr>
          <p:nvPr/>
        </p:nvSpPr>
        <p:spPr bwMode="auto">
          <a:xfrm rot="21272602">
            <a:off x="5281767" y="2765638"/>
            <a:ext cx="37359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صم عن استعمال الإنترنت</a:t>
            </a:r>
            <a:endParaRPr lang="en-US" altLang="en-US" sz="4000" b="1" dirty="0">
              <a:latin typeface="Simplified Arabic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  <p:bldP spid="245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81200" y="1693863"/>
            <a:ext cx="26543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لا تتفوّه بكلمات جارحة</a:t>
            </a:r>
            <a:endParaRPr lang="en-US" altLang="en-US" sz="4000" b="1" dirty="0">
              <a:latin typeface="Simplified Arabic" pitchFamily="18" charset="0"/>
            </a:endParaRPr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5791200" y="4375150"/>
            <a:ext cx="26543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4000" b="1" dirty="0"/>
              <a:t>ابتسم لأحد لا تعرفه</a:t>
            </a:r>
            <a:endParaRPr lang="en-US" altLang="en-US" sz="4000" b="1" dirty="0">
              <a:latin typeface="Simplified Arabic" pitchFamily="18" charset="0"/>
            </a:endParaRPr>
          </a:p>
        </p:txBody>
      </p:sp>
      <p:pic>
        <p:nvPicPr>
          <p:cNvPr id="23554" name="Picture 2" descr="http://maryricehopkins.com/wp/wp-content/uploads/2014/01/Zip-It-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57201"/>
            <a:ext cx="3599180" cy="2667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EB01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s://s-media-cache-ak0.pinimg.com/736x/23/83/b8/2383b8c0a126d1d6e45c69e1f1d8c8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3276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EB01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ambchow.com/wp-content/uploads/2014/03/bigstock-Man-kneeling-at-the-Cross-of-J-80539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0"/>
            <a:ext cx="7604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0" cy="689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طريقي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معاثر الحياة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رفيقي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 ساعة الممات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وحدك دعَوْت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وحدك رجَوْت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غاية المنى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أنت مصدر الهنا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2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My Documents\Maria\PICTURES\maronite liturgical icons\db_21-The_Prodigal_son.jpg"/>
          <p:cNvPicPr>
            <a:picLocks noChangeAspect="1" noChangeArrowheads="1"/>
          </p:cNvPicPr>
          <p:nvPr/>
        </p:nvPicPr>
        <p:blipFill>
          <a:blip r:embed="rId2" cstate="print"/>
          <a:srcRect l="1515" t="1245" r="3030" b="1661"/>
          <a:stretch>
            <a:fillRect/>
          </a:stretch>
        </p:blipFill>
        <p:spPr bwMode="auto">
          <a:xfrm>
            <a:off x="2967006" y="571480"/>
            <a:ext cx="4500594" cy="55721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620000" cy="5394434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طريقي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في معاثر الحياة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ربّي أنت رفيقي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عند ساعة الممات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467600" cy="4648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ألمجدُ للآبِ والابنِ والروحِ القُدُس مِنَ الآنَ وإلى الأبَد.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5715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82485"/>
      </p:ext>
    </p:extLst>
  </p:cSld>
  <p:clrMapOvr>
    <a:masterClrMapping/>
  </p:clrMapOvr>
  <p:transition advClick="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057400"/>
            <a:ext cx="6172200" cy="167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36550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75438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أهِّلنا أيُّها الربُّ الإلهُ أن نَبدَأَ هَذا الصومَ المُقَدَّس،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فَنَلبِسَ وِشاحَ التّوبة،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الّذي لَبِسَهُ بالمِسحِ والرَّمادِ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27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3914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أهلُ نينَوى التّائِبون.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أعطِنا، بِوَضعِ هَذا الرَّمادِ المُقَدَّس على جِباهِنا،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49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13268" y="1447800"/>
            <a:ext cx="7554532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 نكونَ مِثلَهُم تائِبينَ حَقيقيّين، فَنُتِمَّ صِيامَ الخمسينَ هذا بِروحِ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الإماتَةِ المَسيحيّة،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وَنَحوزَ غُفرانَ الذُّنوبِ وَثَوابَ الصّائِمين، وَنَرفَعَ إلَيكَ المَجدَ الآنَ وَإلى الأبد.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2057400"/>
            <a:ext cx="5486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آمــيــن.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7923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4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447800"/>
            <a:ext cx="74676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إرحَمني يا ألله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كَعَظيمِ رَحمَتِكَ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وَكَمِثلِ كَثرَةِ رَأفَتِكَ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امْحُ مَآثِمي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579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239000" cy="53340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إغسِلني كَثيراً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مِن إثـمـي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وَمِن خَطيئتي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طَهِّرنـي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2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:\New folder (2)\ash monday\New folder (2)\ash_wednes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6309523" cy="4506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75438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تَنضَحُني بِالزّوفى فَأطــهُـــر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وَتَغسِلُني فَأبيضُّ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أكثَرَ مِنَ الثَّلج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24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7800" y="1447800"/>
            <a:ext cx="7772400" cy="5410200"/>
          </a:xfrm>
          <a:noFill/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قَلبًـا نَقيًّــا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اخلُقْ فيَّ يا ألله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وَروحًا مُستَقيمًا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جَدِّدْ في أَحشائي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8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905000"/>
            <a:ext cx="73914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ألمَجدُ للآبِ والابنِ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والروحِ القُدُس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مِنَ الآنَ وإلى أبَدِ الآبِدين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073603" name="Text Box 3"/>
          <p:cNvSpPr txBox="1">
            <a:spLocks noChangeArrowheads="1"/>
          </p:cNvSpPr>
          <p:nvPr/>
        </p:nvSpPr>
        <p:spPr bwMode="auto">
          <a:xfrm>
            <a:off x="5486400" y="5715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الجميع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467600" cy="4876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لنرفعنَّ التسبيحَ والمجدَ والإكرامَ إلى بابِ المراحمِ المفتوحِ للتائبين، ومَعينِ الخيراتِ الفائضِ مجَّانًا على السائلين،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80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76400"/>
            <a:ext cx="7467600" cy="4800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والكنزِ العظيمِ مُغني المُحتاجينَ الطَّالبين. الصالحِ الذي له المجدُ والإكرامُ في هذا الوقتِ وكُلِّ أيّامِ حياتنا إلى الأبد.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3800" y="2209800"/>
            <a:ext cx="3429000" cy="129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3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105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63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أيُّها المَسيحُ إلَهُنا، </a:t>
            </a:r>
            <a:br>
              <a:rPr lang="ar-LB" altLang="en-US" sz="63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63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ها إنّا نَقرَعُ بابَ نِعمَتِكَ، وَفْقَ ما علَّمتنا، طالِبينَ مِنْ فَيضِ كَنزِكَ الرّحمةَ وَالغُفران.</a:t>
            </a:r>
            <a:endParaRPr lang="en-US" altLang="en-US" sz="63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0"/>
            <a:ext cx="7543800" cy="4495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فهَلُمَّ إلى مَعونَتِنا، نَحنُ أبناءَكَ الخَطَأة، المُستَعِدّينَ في هَذا الوَقتِ أن نَضَعَ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5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371600"/>
            <a:ext cx="7696200" cy="5410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الرَّمادَ على جِباهِنا، عَلامَةً للتوبة. إرضَ تَواضُعَنا هَذا وَتَوبَتَنا، َ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واقبَلْ صَلَواتِنا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524000"/>
            <a:ext cx="7696200" cy="5334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وَطِلباتِنا، كَما قَبِلتَ تَوبَةَ أهلِ نينَوى بِالمِسحِ وَالرّماد. َكما مَنَحْتَ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الغُفرانَ لِداوودَ الملِك، 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2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New folder (2)\ash monday\New folder (2)\pb-120222-ashes-2-go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91427"/>
            <a:ext cx="7010400" cy="4295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45136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63414" y="1447800"/>
            <a:ext cx="74676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والمرأةِ الخاطِئة، وَزَكَّا الجابي، واللِّص التائبِ، وَجَميعِ التائِبينَ الحقيقيّينَ،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3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731" y="1752600"/>
            <a:ext cx="75438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أُعفُ عنّا ذُنوبَنا وَاغفِرْ خَطايانا، وَأهِّلنا أن نلبَسَ وِشاحَ تَوبَتِهِم،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2828" y="1828801"/>
            <a:ext cx="7464972" cy="4114799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ونَقومَ عَن يَمينِكَ في صحبة أصفيائكَ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وصانعي مشيئتك،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752600"/>
            <a:ext cx="7467600" cy="4443248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فنَرفَعَ إلَيكَ المَجدَ وَإلى أبيكَ وَروحِكَ القُدّوس،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إلى الأبَد.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2133600"/>
            <a:ext cx="4686300" cy="160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54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77724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عُمقِ آثامي دَعَوْت أنصِت إلى صَوتِ دُعاي	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أنا غيرَ وجهِكَ ما رَجَوْت مَلقاهُ مأدُبَةُ رَجاي.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1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3716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توبوا إلى الربِّ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إنّ المَلَكوتَ قريب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عودوا إلى الحُبّ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فالخارِجُ عنهُ غَريب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9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731" y="1828800"/>
            <a:ext cx="7543800" cy="4343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ألّلهمَّ، يا من ترضى التّواضُعَ والوَفاء، أَمِلْ سَمْعَكَ إلى طِلْباتِنا.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1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295400"/>
            <a:ext cx="76962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وَأَفِضْ نِعمةَ بَركَتِكَ علينا نحنُ أبناءَكَ المُجتَمعينَ الآنَ لِلتَّبرُّك بهذا الرّمادِ المُبارك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user\Desktop\lent\jonas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85800"/>
            <a:ext cx="4937319" cy="305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88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7391400" cy="518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إملأْنا روحَ ندامةٍ واستجِبْ طِلباتِنا البارّة، وثبِّت فينا عطاياكَ الإلهيّة بحقِّ المسيحِ ربِّنا،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981200"/>
            <a:ext cx="7315200" cy="4419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الذي به ومعه يليقُ المجدُ والوقار بكَ وبِروحِكَ القدّوس، الآن وإلى الأبد.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981200"/>
            <a:ext cx="4419600" cy="1447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81800" y="7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2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0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162800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آل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ـوهـو، </a:t>
            </a: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لتونو،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قدِيشـات لوم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وت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ُ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3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057400"/>
            <a:ext cx="5410200" cy="1752600"/>
          </a:xfrm>
          <a:noFill/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إتـراَحَـ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علَيـنْ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7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905000"/>
            <a:ext cx="6553200" cy="4114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أَيُّـها الرَّبُّ القُـدُّوسُ الَّـذي لا يَمُـوت، قَـدِّسْ أَفْكـارَنا، وَنَـقِّ ضَمـائِرَنـا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user\Desktop\lent\jon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153" y="609600"/>
            <a:ext cx="3440247" cy="43077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021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4102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فَنُسَبِّحَـكَ تَسْبيحـاً نَقِيـاً وَنُصْغِـيَ إلـى كُتُـبِـكَ المُقـدَّسَـة. لَـكَ المَجْـدُ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إلـى الأَبَـدْ.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62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2133600"/>
            <a:ext cx="3962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آميــن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47800"/>
            <a:ext cx="75438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قلبُ فادينا مفتوحْ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للتَّائبينَ الأكْفاءْ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أَجْرُهُم حظٌّ مَمْنوح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بينَ أَجواقِ العَلْياءْ.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38800" y="57150"/>
            <a:ext cx="3429000" cy="9144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الجوق الأوّل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219200"/>
            <a:ext cx="7543800" cy="5638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جاءَ الأَنْبيا، الصُبْحَ،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الظُّهرَ، الرُّسْلَ، الشُّهَداءْ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والعَصْرَ، اللُّصَّ أَضْحى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بينَ أَجواقِ العَلْياءْ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638800" y="7620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الجوق الثاني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3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447800"/>
            <a:ext cx="5715000" cy="533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رَبِّ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، يا من تقبَّل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قِدمًا خِدمةَ الأبرارْ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حَنونُ تقبَّلْ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واسْتَجِبنا كالأَبرارْ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486400" y="57150"/>
            <a:ext cx="3429000" cy="914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الجميع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5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981200"/>
            <a:ext cx="76200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قراءةٌ من نُبوءة يونان.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وبارك يا سيِّد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(يو3: 4-8)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6000" b="1" dirty="0">
                <a:cs typeface="Arial" panose="020B0604020202020204" pitchFamily="34" charset="0"/>
              </a:rPr>
              <a:t>القارىء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108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2514600"/>
            <a:ext cx="4724400" cy="137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هللويـــا وهللويـــا.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7696200" cy="2895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لأنّي كالخُبزِ أكَلتُ الرَّماد، وبالدَّمعِ مَزَجتُ شَرابي.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73732" name="Text Box 6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/>
            <a:r>
              <a:rPr lang="ar-LB" altLang="en-US" sz="6000" b="1" dirty="0">
                <a:cs typeface="Arial" panose="020B0604020202020204" pitchFamily="34" charset="0"/>
              </a:rPr>
              <a:t>الشمّاس</a:t>
            </a:r>
            <a:endParaRPr lang="en-US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1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286000"/>
            <a:ext cx="3962400" cy="1524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هللويـــا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371600"/>
            <a:ext cx="7620000" cy="5486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أمامَ بِشارةِ مُخلِّصِنا، المُبشَّرةِ بالحياةِ لِنُفوسِنا، يُقَدَّمُ البَخور: إلى مراحِمِكَ يا ربُّ نُصلّي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629400" y="57150"/>
            <a:ext cx="2286000" cy="914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solidFill>
                  <a:srgbClr val="663300"/>
                </a:solidFill>
                <a:cs typeface="Arial" panose="020B0604020202020204" pitchFamily="34" charset="0"/>
              </a:rPr>
              <a:t>الشمّاس</a:t>
            </a:r>
            <a:endParaRPr lang="en-US" altLang="en-US" sz="6000" b="1" dirty="0">
              <a:solidFill>
                <a:srgbClr val="6633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0"/>
            <a:ext cx="7696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user\Desktop\lent\set2.jpg"/>
          <p:cNvPicPr>
            <a:picLocks noChangeAspect="1" noChangeArrowheads="1"/>
          </p:cNvPicPr>
          <p:nvPr/>
        </p:nvPicPr>
        <p:blipFill>
          <a:blip r:embed="rId3" cstate="print"/>
          <a:srcRect l="4953" t="12499" r="9257" b="12500"/>
          <a:stretch>
            <a:fillRect/>
          </a:stretch>
        </p:blipFill>
        <p:spPr bwMode="auto">
          <a:xfrm>
            <a:off x="2077154" y="533400"/>
            <a:ext cx="4399846" cy="3122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484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2209800"/>
            <a:ext cx="59436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الســلامُ لجَميعكـم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2209800"/>
            <a:ext cx="5791200" cy="1447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ومَــعَ روحِــكَ.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3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752600"/>
            <a:ext cx="72390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إنجيلِ ربِّنا يَسوعَ المسيحِ للقدِّيسِ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متّى 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الّذي بَشَّر العالمَ بالحياة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68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362200"/>
            <a:ext cx="7239000" cy="2971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فلنُصْغِ إلى بِشارَةِ الحياةِ والخلاصِ لِنُفُوسِنـا.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7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958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كُونوا في السُّكوتِ، أيُّها السَّامِعُون، لأنَّ الإنجيلَ المُقدَّسَ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53200" y="76200"/>
            <a:ext cx="2514600" cy="9144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الشماس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676400"/>
            <a:ext cx="7620000" cy="4572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يُتلى الآنَ عليكُم. فاسْمعوا وَمجِّدوا واشكُروا كلمة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الله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الح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ّ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53200" y="76200"/>
            <a:ext cx="2514600" cy="91440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الشماس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676400"/>
            <a:ext cx="6705600" cy="41910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الإنجيل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(متّى 6: 16-21)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1" y="1828800"/>
            <a:ext cx="7391399" cy="39624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للمسيحِ يسوعَ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التسبيحُ وَالبَرَكات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من أجلِ كَلامِهِ الحَيِّ لنا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81800" y="5715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75" y="2895600"/>
            <a:ext cx="4953000" cy="1371600"/>
          </a:xfrm>
        </p:spPr>
        <p:txBody>
          <a:bodyPr/>
          <a:lstStyle/>
          <a:p>
            <a:pPr rtl="1" eaLnBrk="1" hangingPunct="1">
              <a:lnSpc>
                <a:spcPct val="125000"/>
              </a:lnSpc>
            </a:pP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العِظة</a:t>
            </a:r>
            <a:r>
              <a:rPr lang="en-US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جلوس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1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74925" y="1276350"/>
            <a:ext cx="5197475" cy="93345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ar-LB" altLang="en-US" sz="6600" dirty="0"/>
              <a:t>تبريك الرماد</a:t>
            </a:r>
            <a:endParaRPr lang="en-US" altLang="en-US" sz="6600" dirty="0">
              <a:cs typeface="Times New Roman" panose="02020603050405020304" pitchFamily="18" charset="0"/>
            </a:endParaRPr>
          </a:p>
        </p:txBody>
      </p:sp>
      <p:pic>
        <p:nvPicPr>
          <p:cNvPr id="83973" name="Picture 2" descr="C:\Users\mabdelnour\Desktop\DSC09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62200"/>
            <a:ext cx="5638800" cy="4229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3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New folder (2)\ash monday\New folder (2)\lent_ash_cro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2753" y="1752600"/>
            <a:ext cx="6910247" cy="4612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646280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438400"/>
            <a:ext cx="6705600" cy="2895600"/>
          </a:xfrm>
        </p:spPr>
        <p:txBody>
          <a:bodyPr/>
          <a:lstStyle/>
          <a:p>
            <a:pPr rtl="1" eaLnBrk="1" hangingPunct="1"/>
            <a:r>
              <a:rPr lang="ar-LB" altLang="en-US" sz="6000" dirty="0"/>
              <a:t>تَنضحني بالزوفى فأطهُر وتَغسِلُني فَأبيَضُّ أكثَرَ من  الثلج (3 مرّات)</a:t>
            </a:r>
            <a:endParaRPr lang="en-US" altLang="en-US" sz="6000" dirty="0"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3048000"/>
            <a:ext cx="67818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/>
              <a:t>كيرياليسون(3 مرّات)</a:t>
            </a:r>
            <a:endParaRPr lang="en-US" altLang="en-US" sz="6000" dirty="0">
              <a:cs typeface="Times New Roman" panose="02020603050405020304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1219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9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47800"/>
            <a:ext cx="51816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يا ربّ استَمِع صلاتَنا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18288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388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35814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rtl="1" eaLnBrk="1" hangingPunct="1"/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وَصُراخُنا إِليكَ يأتي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3159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447800"/>
            <a:ext cx="5181600" cy="1447800"/>
          </a:xfrm>
        </p:spPr>
        <p:txBody>
          <a:bodyPr/>
          <a:lstStyle/>
          <a:p>
            <a:pPr rtl="1" eaLnBrk="1" hangingPunct="1"/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السلامُ لجميعِكم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18288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200" y="3886200"/>
            <a:ext cx="21336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1" eaLnBrk="1" hangingPunct="1">
              <a:spcBef>
                <a:spcPct val="50000"/>
              </a:spcBef>
              <a:defRPr/>
            </a:pPr>
            <a:r>
              <a:rPr lang="ar-LB" sz="6000" b="1" dirty="0">
                <a:solidFill>
                  <a:schemeClr val="tx1"/>
                </a:solidFill>
                <a:latin typeface="Arial" charset="0"/>
                <a:cs typeface="Arial" charset="0"/>
              </a:rPr>
              <a:t>الشّعب</a:t>
            </a:r>
            <a:endParaRPr lang="en-US" sz="60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76400" y="3429000"/>
            <a:ext cx="518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  <a:cs typeface="Times New Roman" panose="02020603050405020304" pitchFamily="18" charset="0"/>
              </a:defRPr>
            </a:lvl9pPr>
          </a:lstStyle>
          <a:p>
            <a:pPr rtl="1" eaLnBrk="1" hangingPunct="1"/>
            <a:r>
              <a:rPr lang="ar-LB" altLang="en-US" sz="6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ومعَ روحِكَ</a:t>
            </a:r>
            <a:endParaRPr lang="en-US" altLang="en-US" sz="6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7921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600200"/>
            <a:ext cx="7010400" cy="47244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أيُّها الإلهُ الأزليُّ الضَّابطُ الكلّ، سامِح التائبين، وَأشفِقْ على الضَّارعينَ إليكَ،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22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5966" y="1752600"/>
            <a:ext cx="7010400" cy="35814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وَأَرْسِلْ منَ السَّماءِ مَلاكَكَ القُدّوس، لِيُبارِكَ هذا الرَّماد وَيُقدِّسَهُ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057400"/>
            <a:ext cx="7010400" cy="3657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ويَجْعَلَهُ دواءً شافيًا آلامَ جميعِ الدَّاعينَ اسْمَكَ القُدُّوس،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905000"/>
            <a:ext cx="7239000" cy="41910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والمُعتَرِفينَ بِخطاياهُم أمامَ حَضرَتِكَ الإلهيِّة، والباكينَ آثامَهُم،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86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والضَّارِعينَ إلى محبَّتِكَ اللامُتَناهية. إِمنَحْ َ كُلَّ من يَقبَلُ مِنكَ هذا الرّمادَ المُبارَكَ، 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7800" y="1752600"/>
            <a:ext cx="7620000" cy="4419600"/>
          </a:xfrm>
        </p:spPr>
        <p:txBody>
          <a:bodyPr/>
          <a:lstStyle/>
          <a:p>
            <a:pPr rtl="1" eaLnBrk="1" hangingPunct="1"/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نِعمةَ الخلاصِ مِن خطاياه، والشِفاءَ نفسًا وجسدًا، يا ربّنا والهنا </a:t>
            </a:r>
            <a:b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LB" altLang="en-US" sz="72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لك المجدُ إلى الأبد</a:t>
            </a:r>
            <a:endParaRPr lang="en-US" altLang="en-US" sz="72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76200"/>
            <a:ext cx="2133600" cy="914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المحتفِل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00200" y="152400"/>
            <a:ext cx="2057400" cy="914400"/>
          </a:xfrm>
          <a:prstGeom prst="rect">
            <a:avLst/>
          </a:prstGeom>
          <a:solidFill>
            <a:srgbClr val="A947B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1pPr>
            <a:lvl2pPr marL="742950" indent="-28575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2pPr>
            <a:lvl3pPr marL="11430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3pPr>
            <a:lvl4pPr marL="16002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4pPr>
            <a:lvl5pPr marL="2057400" indent="-228600"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Arial" panose="020B0604020202020204" pitchFamily="34" charset="0"/>
                <a:cs typeface="Simplified Arabic" pitchFamily="18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ar-LB" altLang="en-US" sz="6000" b="1" dirty="0">
                <a:cs typeface="Arial" panose="020B0604020202020204" pitchFamily="34" charset="0"/>
              </a:rPr>
              <a:t>وقوف</a:t>
            </a:r>
            <a:endParaRPr lang="en-US" altLang="en-US" sz="6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4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4997</TotalTime>
  <Words>1874</Words>
  <Application>Microsoft Office PowerPoint</Application>
  <PresentationFormat>On-screen Show (4:3)</PresentationFormat>
  <Paragraphs>348</Paragraphs>
  <Slides>135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1" baseType="lpstr">
      <vt:lpstr>ae_Cortoba</vt:lpstr>
      <vt:lpstr>Arial</vt:lpstr>
      <vt:lpstr>Calibri</vt:lpstr>
      <vt:lpstr>Calibri Light</vt:lpstr>
      <vt:lpstr>Simplified Arabic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ربّي أنت طريقي  في معاثر الحياة ربّي أنت رفيقي  عند ساعة الممات</vt:lpstr>
      <vt:lpstr>أنت وحدك دعَوْت أنت وحدك رجَوْت أنت غاية المنى أنت مصدر الهنا</vt:lpstr>
      <vt:lpstr>ربّي أنت طريقي  في معاثر الحياة ربّي أنت رفيقي  عند ساعة الممات</vt:lpstr>
      <vt:lpstr>ألمجدُ للآبِ والابنِ والروحِ القُدُس مِنَ الآنَ وإلى الأبَد.</vt:lpstr>
      <vt:lpstr>آمــيــن</vt:lpstr>
      <vt:lpstr>أهِّلنا أيُّها الربُّ الإلهُ أن نَبدَأَ هَذا الصومَ المُقَدَّس،  فَنَلبِسَ وِشاحَ التّوبة،  الّذي لَبِسَهُ بالمِسحِ والرَّمادِ</vt:lpstr>
      <vt:lpstr>أهلُ نينَوى التّائِبون. أعطِنا، بِوَضعِ هَذا الرَّمادِ المُقَدَّس على جِباهِنا، </vt:lpstr>
      <vt:lpstr>أن نكونَ مِثلَهُم تائِبينَ حَقيقيّين، فَنُتِمَّ صِيامَ الخمسينَ هذا بِروحِ  الإماتَةِ المَسيحيّة، </vt:lpstr>
      <vt:lpstr>وَنَحوزَ غُفرانَ الذُّنوبِ وَثَوابَ الصّائِمين، وَنَرفَعَ إلَيكَ المَجدَ الآنَ وَإلى الأبد.</vt:lpstr>
      <vt:lpstr>آمــيــن.</vt:lpstr>
      <vt:lpstr>إرحَمني يا ألله  كَعَظيمِ رَحمَتِكَ  وَكَمِثلِ كَثرَةِ رَأفَتِكَ  امْحُ مَآثِمي</vt:lpstr>
      <vt:lpstr>إغسِلني كَثيراً  مِن إثـمـي وَمِن خَطيئتي  طَهِّرنـي</vt:lpstr>
      <vt:lpstr>تَنضَحُني بِالزّوفى فَأطــهُـــر وَتَغسِلُني فَأبيضُّ أكثَرَ مِنَ الثَّلج</vt:lpstr>
      <vt:lpstr>قَلبًـا نَقيًّــا اخلُقْ فيَّ يا ألله  وَروحًا مُستَقيمًا  جَدِّدْ في أَحشائي</vt:lpstr>
      <vt:lpstr>ألمَجدُ للآبِ والابنِ  والروحِ القُدُس  مِنَ الآنَ وإلى أبَدِ الآبِدين</vt:lpstr>
      <vt:lpstr>لنرفعنَّ التسبيحَ والمجدَ والإكرامَ إلى بابِ المراحمِ المفتوحِ للتائبين، ومَعينِ الخيراتِ الفائضِ مجَّانًا على السائلين،</vt:lpstr>
      <vt:lpstr>والكنزِ العظيمِ مُغني المُحتاجينَ الطَّالبين. الصالحِ الذي له المجدُ والإكرامُ في هذا الوقتِ وكُلِّ أيّامِ حياتنا إلى الأبد.</vt:lpstr>
      <vt:lpstr>آميــن.</vt:lpstr>
      <vt:lpstr>أيُّها المَسيحُ إلَهُنا،  ها إنّا نَقرَعُ بابَ نِعمَتِكَ، وَفْقَ ما علَّمتنا، طالِبينَ مِنْ فَيضِ كَنزِكَ الرّحمةَ وَالغُفران.</vt:lpstr>
      <vt:lpstr>فهَلُمَّ إلى مَعونَتِنا، نَحنُ أبناءَكَ الخَطَأة، المُستَعِدّينَ في هَذا الوَقتِ أن نَضَعَ</vt:lpstr>
      <vt:lpstr> الرَّمادَ على جِباهِنا، عَلامَةً للتوبة. إرضَ تَواضُعَنا هَذا وَتَوبَتَنا، َ واقبَلْ صَلَواتِنا</vt:lpstr>
      <vt:lpstr>وَطِلباتِنا، كَما قَبِلتَ تَوبَةَ أهلِ نينَوى بِالمِسحِ وَالرّماد. َكما مَنَحْتَ  الغُفرانَ لِداوودَ الملِك،  </vt:lpstr>
      <vt:lpstr>والمرأةِ الخاطِئة، وَزَكَّا الجابي، واللِّص التائبِ، وَجَميعِ التائِبينَ الحقيقيّينَ، </vt:lpstr>
      <vt:lpstr>أُعفُ عنّا ذُنوبَنا وَاغفِرْ خَطايانا، وَأهِّلنا أن نلبَسَ وِشاحَ تَوبَتِهِم، </vt:lpstr>
      <vt:lpstr>ونَقومَ عَن يَمينِكَ في صحبة أصفيائكَ  وصانعي مشيئتك، </vt:lpstr>
      <vt:lpstr>فنَرفَعَ إلَيكَ المَجدَ وَإلى أبيكَ وَروحِكَ القُدّوس،  إلى الأبَد.</vt:lpstr>
      <vt:lpstr>آميــن.</vt:lpstr>
      <vt:lpstr>توبوا إلى الربِّ إنّ المَلَكوتَ قريب عودوا إلى الحُبّ فالخارِجُ عنهُ غَريب</vt:lpstr>
      <vt:lpstr>من عُمقِ آثامي دَعَوْت أنصِت إلى صَوتِ دُعاي  أنا غيرَ وجهِكَ ما رَجَوْت مَلقاهُ مأدُبَةُ رَجاي.</vt:lpstr>
      <vt:lpstr>توبوا إلى الربِّ إنّ المَلَكوتَ قريب عودوا إلى الحُبّ فالخارِجُ عنهُ غَريب</vt:lpstr>
      <vt:lpstr>ألّلهمَّ، يا من ترضى التّواضُعَ والوَفاء، أَمِلْ سَمْعَكَ إلى طِلْباتِنا. </vt:lpstr>
      <vt:lpstr>وَأَفِضْ نِعمةَ بَركَتِكَ علينا نحنُ أبناءَكَ المُجتَمعينَ الآنَ لِلتَّبرُّك بهذا الرّمادِ المُبارك</vt:lpstr>
      <vt:lpstr> إملأْنا روحَ ندامةٍ واستجِبْ طِلباتِنا البارّة، وثبِّت فينا عطاياكَ الإلهيّة بحقِّ المسيحِ ربِّنا، </vt:lpstr>
      <vt:lpstr>الذي به ومعه يليقُ المجدُ والوقار بكَ وبِروحِكَ القدّوس، الآن وإلى الأبد.</vt:lpstr>
      <vt:lpstr>آميــن.</vt:lpstr>
      <vt:lpstr>قدِيشـات آلُـوهـو،  قدِيشـات حَيِلتونو، قدِيشـات لومُويُوتُو.</vt:lpstr>
      <vt:lpstr>إتـراَحَـامِ علَيـنْ </vt:lpstr>
      <vt:lpstr>قدِيشـات آلُـوهـو،  قدِيشـات حَيِلتونو، قدِيشـات لومُويُوتُو.</vt:lpstr>
      <vt:lpstr>إتـراَحَـامِ علَيـنْ </vt:lpstr>
      <vt:lpstr>قدِيشـات آلُـوهـو،  قدِيشـات حَيِلتونو، قدِيشـات لومُويُوتُو.</vt:lpstr>
      <vt:lpstr>إتـراَحَـامِ علَيـنْ </vt:lpstr>
      <vt:lpstr>أَيُّـها الرَّبُّ القُـدُّوسُ الَّـذي لا يَمُـوت، قَـدِّسْ أَفْكـارَنا، وَنَـقِّ ضَمـائِرَنـا </vt:lpstr>
      <vt:lpstr>فَنُسَبِّحَـكَ تَسْبيحـاً نَقِيـاً وَنُصْغِـيَ إلـى كُتُـبِـكَ المُقـدَّسَـة. لَـكَ المَجْـدُ  إلـى الأَبَـدْ.  </vt:lpstr>
      <vt:lpstr>آميــن</vt:lpstr>
      <vt:lpstr>              قلبُ فادينا مفتوحْ للتَّائبينَ الأكْفاءْ أَجْرُهُم حظٌّ مَمْنوح بينَ أَجواقِ العَلْياءْ.</vt:lpstr>
      <vt:lpstr>جاءَ الأَنْبيا، الصُبْحَ، الظُّهرَ، الرُّسْلَ، الشُّهَداءْ والعَصْرَ، اللُّصَّ أَضْحى بينَ أَجواقِ العَلْياءْ. </vt:lpstr>
      <vt:lpstr>رَبِّ، يا من تقبَّل قِدمًا خِدمةَ الأبرارْ يا حَنونُ تقبَّلْ واسْتَجِبنا كالأَبرارْ</vt:lpstr>
      <vt:lpstr>قراءةٌ من نُبوءة يونان.  وبارك يا سيِّد  (يو3: 4-8)</vt:lpstr>
      <vt:lpstr>هللويـــا وهللويـــا.</vt:lpstr>
      <vt:lpstr>لأنّي كالخُبزِ أكَلتُ الرَّماد، وبالدَّمعِ مَزَجتُ شَرابي. </vt:lpstr>
      <vt:lpstr>هللويـــا</vt:lpstr>
      <vt:lpstr>أمامَ بِشارةِ مُخلِّصِنا، المُبشَّرةِ بالحياةِ لِنُفوسِنا، يُقَدَّمُ البَخور: إلى مراحِمِكَ يا ربُّ نُصلّي. </vt:lpstr>
      <vt:lpstr>الســلامُ لجَميعكـم.</vt:lpstr>
      <vt:lpstr>ومَــعَ روحِــكَ.</vt:lpstr>
      <vt:lpstr>من إنجيلِ ربِّنا يَسوعَ المسيحِ للقدِّيسِ متّى الّذي بَشَّر العالمَ بالحياة</vt:lpstr>
      <vt:lpstr>فلنُصْغِ إلى بِشارَةِ الحياةِ والخلاصِ لِنُفُوسِنـا.</vt:lpstr>
      <vt:lpstr>كُونوا في السُّكوتِ، أيُّها السَّامِعُون، لأنَّ الإنجيلَ المُقدَّسَ</vt:lpstr>
      <vt:lpstr>يُتلى الآنَ عليكُم. فاسْمعوا وَمجِّدوا واشكُروا كلمةَ  اللهِ الحَيّ </vt:lpstr>
      <vt:lpstr>الإنجيل   (متّى 6: 16-21)</vt:lpstr>
      <vt:lpstr>للمسيحِ يسوعَ  التسبيحُ وَالبَرَكات  من أجلِ كَلامِهِ الحَيِّ لنا </vt:lpstr>
      <vt:lpstr>العِظة </vt:lpstr>
      <vt:lpstr>تبريك الرماد</vt:lpstr>
      <vt:lpstr>تَنضحني بالزوفى فأطهُر وتَغسِلُني فَأبيَضُّ أكثَرَ من  الثلج (3 مرّات)</vt:lpstr>
      <vt:lpstr>كيرياليسون(3 مرّات)</vt:lpstr>
      <vt:lpstr>يا ربّ استَمِع صلاتَنا</vt:lpstr>
      <vt:lpstr>السلامُ لجميعِكم</vt:lpstr>
      <vt:lpstr>أيُّها الإلهُ الأزليُّ الضَّابطُ الكلّ، سامِح التائبين، وَأشفِقْ على الضَّارعينَ إليكَ، </vt:lpstr>
      <vt:lpstr>وَأَرْسِلْ منَ السَّماءِ مَلاكَكَ القُدّوس، لِيُبارِكَ هذا الرَّماد وَيُقدِّسَهُ</vt:lpstr>
      <vt:lpstr>ويَجْعَلَهُ دواءً شافيًا آلامَ جميعِ الدَّاعينَ اسْمَكَ القُدُّوس، </vt:lpstr>
      <vt:lpstr>والمُعتَرِفينَ بِخطاياهُم أمامَ حَضرَتِكَ الإلهيِّة، والباكينَ آثامَهُم، </vt:lpstr>
      <vt:lpstr>والضَّارِعينَ إلى محبَّتِكَ اللامُتَناهية. إِمنَحْ َ كُلَّ من يَقبَلُ مِنكَ هذا الرّمادَ المُبارَكَ، </vt:lpstr>
      <vt:lpstr>نِعمةَ الخلاصِ مِن خطاياه، والشِفاءَ نفسًا وجسدًا، يا ربّنا والهنا  لك المجدُ إلى الأبد</vt:lpstr>
      <vt:lpstr>وضع الرَّماد  على جِباهِ المُؤمِنين</vt:lpstr>
      <vt:lpstr>يضع الرماد على جَبهَتِهِ أوّلاً ثمَّ على جِباهِ المؤمنين قائلاً: </vt:lpstr>
      <vt:lpstr> أُذكُرْ يا إنسان أنَّكَ تُراب وإلى التُّرابِ تَعود!</vt:lpstr>
      <vt:lpstr>آمـيــن.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نهبتُ الطريقَ أُسائلُ عنك بِحَيْرَةِ ضعفي وأوهاميَ سمعتُ الخليقةَ تُنشِدُ لحنًالقلبي فتُنعِشُ إيمانيَ</vt:lpstr>
      <vt:lpstr>حَلِت لي الإقامَةُ  داخِلَ بيتِكَ  يا اللهُ يا اللهُ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 شجاني أنينُ اليتيمِ يضيعُ بصَخبِ الحَياة ولا مَن يُجيبْ رأيتُ عيونَ الشريدِ تتيهُ وشمسُ المحبّةِ عنه تغيبْ</vt:lpstr>
      <vt:lpstr>فأشرِق عليَّ  بأنوار وجهكَ يا الله يا الله</vt:lpstr>
      <vt:lpstr>عرفتَ بأنْ قد تعثّرَ دربي فجئتَ إليَّ تقودُ خُطايْ وتعرفُ أنّي بحبِّكَ ربّي أهيمُ كَصَبٍّ وفيكَ هوايْ</vt:lpstr>
      <vt:lpstr>وليس لدربي سواكَ رفيقٌ يا الله يا الله</vt:lpstr>
      <vt:lpstr>يسوع أنتَ إلـهـي، حُبُّك شافيَ الـوحيد أنتَ حَبيبُ نَفسي أبداً،  يَسوع أنـتَ مَن أُريد</vt:lpstr>
      <vt:lpstr>أسجُـدُ أمامَكَ إلهـي، أعتـرِفُ بـكَ مَلِـكي ها هي حياتي في يديكَ، إفعلْ بِهـا ما تُـريـد</vt:lpstr>
      <vt:lpstr>يسوع أنتَ إلـهـي، حُبُّك شافيَ الـوحيد أنتَ حَبيبُ نَفسي أبداً،  يَسوع أنـتَ مَن أُريد</vt:lpstr>
      <vt:lpstr>تعالَ واملُك على قلبي، أتوقُ إليـكَ تعـال تُرَنِّم لكَ شَفَتــايَ: أُحبُّــك للأبَـــدِ</vt:lpstr>
      <vt:lpstr>يسوع أنتَ إلـهـي، حُبُّك شافيَ الـوحيد أنتَ حَبيبُ نَفسي أبداً،  يَسوع أنـتَ مَن أُريد</vt:lpstr>
      <vt:lpstr>تَنحني لاسمِكَ كلُّ رُكبة ويعتَـرِفُ كلُّ لِسـان اسمُكَ يسوعُ خلاصي، أُرَدِّده في كُـلِّ حـين</vt:lpstr>
      <vt:lpstr>يسوع أنتَ إلـهـي، حُبُّك شافيَ الـوحيد أنتَ حَبيبُ نَفسي أبداً،  يَسوع أنـتَ مَن أُريد</vt:lpstr>
      <vt:lpstr>توبوا إلى الربِّ إنّ المَلَكوتَ قريب عودوا إلى الحُبّ فالخارِجُ عنهُ غَريب</vt:lpstr>
      <vt:lpstr>من عُمقِ آثامي دَعَوْت  أنصِت إلى صَوتِ دُعاي أنا غيرَ وجهِكَ ما رَجَوْت مَلقاهُ مأدُبَةُ رَجاي.</vt:lpstr>
      <vt:lpstr>توبوا إلى الربِّ إنّ المَلَكوتَ قريب عودوا إلى الحُبّ فالخارِجُ عنهُ غَريب</vt:lpstr>
      <vt:lpstr>هَبْ من حَنانِكَ قَطرةً  يَتَحوّلُ القَفْرُ وُعود أو أعطِ عَينيَ دَمعةً في حَوضِها طفلاً أعود</vt:lpstr>
      <vt:lpstr>توبوا إلى الربِّ إنّ المَلَكوتَ قريب عودوا إلى الحُبّ فالخارِجُ عنهُ غَريب</vt:lpstr>
      <vt:lpstr>وإذا استَبدَّ بيَ الخَجَل  أو أبكَمَ العارُ فَمي نَبَضاتُ حُبِّك فلتَزَلْ  حتّى النهايةِ في دمي.</vt:lpstr>
      <vt:lpstr>توبوا إلى الربِّ إنّ المَلَكوتَ قريب عودوا إلى الحُبّ فالخارِجُ عنهُ غَريب</vt:lpstr>
      <vt:lpstr>يا ربّ استعملني لسلامك (2) فأضَعَ الحُبَّ حَيثُ البُغض، وَالمَغفِرَةَ حَيثُ الإساءَة، وَالإتِّفاقَ حَيثُ الخِلاف، </vt:lpstr>
      <vt:lpstr>وَالحَقيقةَ حَيثُ الضَّلال،  وَالإيمانَ حَيثُ الشَّكّ،  وَالرَّجاءَ حَيثُ اليَأس،  وَالنّورَ حَيثُ الظُّلمَة، </vt:lpstr>
      <vt:lpstr>وَالفَرَحَ حَيثُ الكَآبَة.  يا ربّ استعمِلْني لِسَلامِكَ.</vt:lpstr>
      <vt:lpstr>إقبَلْ ألَّلهُمَّ، تَوبَتَنا إلَيكَ، وَبَعضِنا إلى بَعض، وَاجعَلنا نَسيرُ في هَذا الصَّومِ المُبارَكِ</vt:lpstr>
      <vt:lpstr>على وَهجِ أنوارِكَ، مُمتَلِئينَ مِن غِنى عَطاياكَ، وَعامِلينَ بِمَشيئَتِكَ، أقوِياءَ ثابِتينَ في حَقِّكَ. </vt:lpstr>
      <vt:lpstr>بَلِّغْنا بِفَرَحٍ صباحَ قِيامَتِكَ المَجيدة،  يا رَبَّنا وَإلَهَنا لَكَ  المَجدُ إلى الأَبَد.</vt:lpstr>
      <vt:lpstr>آمــيــن</vt:lpstr>
      <vt:lpstr>صوم مبارك</vt:lpstr>
    </vt:vector>
  </TitlesOfParts>
  <Company>SJS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Saad</dc:creator>
  <cp:lastModifiedBy>HP</cp:lastModifiedBy>
  <cp:revision>944</cp:revision>
  <dcterms:created xsi:type="dcterms:W3CDTF">2004-03-17T16:43:12Z</dcterms:created>
  <dcterms:modified xsi:type="dcterms:W3CDTF">2022-02-11T20:40:14Z</dcterms:modified>
</cp:coreProperties>
</file>