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4"/>
  </p:handoutMasterIdLst>
  <p:sldIdLst>
    <p:sldId id="256" r:id="rId2"/>
    <p:sldId id="30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6" r:id="rId14"/>
    <p:sldId id="268" r:id="rId15"/>
    <p:sldId id="310" r:id="rId16"/>
    <p:sldId id="269" r:id="rId17"/>
    <p:sldId id="271" r:id="rId18"/>
    <p:sldId id="270" r:id="rId19"/>
    <p:sldId id="307" r:id="rId20"/>
    <p:sldId id="272" r:id="rId21"/>
    <p:sldId id="308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E56A55"/>
    <a:srgbClr val="007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 snapToObjects="1" showGuides="1">
      <p:cViewPr varScale="1">
        <p:scale>
          <a:sx n="67" d="100"/>
          <a:sy n="67" d="100"/>
        </p:scale>
        <p:origin x="5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84C61E-1BF8-4CEC-B013-C66A06C998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CF19A-AFA0-440D-B099-474F93F9FF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16718-99EC-49AF-9967-09A9ABC811A8}" type="datetimeFigureOut">
              <a:rPr lang="en-US" smtClean="0"/>
              <a:t>29-12-2022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7B00D-F292-464E-BD83-113D5B8302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D2F08-62F2-46CA-A714-D91879B5EA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894F-D3FB-4675-BAF6-5EC5CA1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0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1E1CE9-F8F2-48C3-B7A7-6A0F3DC6EC78}"/>
              </a:ext>
            </a:extLst>
          </p:cNvPr>
          <p:cNvSpPr txBox="1"/>
          <p:nvPr userDrawn="1"/>
        </p:nvSpPr>
        <p:spPr>
          <a:xfrm>
            <a:off x="333829" y="6156500"/>
            <a:ext cx="3050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SAINT JOSEPH SCHOOL – CORNET CHAHWAN</a:t>
            </a:r>
          </a:p>
        </p:txBody>
      </p:sp>
    </p:spTree>
    <p:extLst>
      <p:ext uri="{BB962C8B-B14F-4D97-AF65-F5344CB8AC3E}">
        <p14:creationId xmlns:p14="http://schemas.microsoft.com/office/powerpoint/2010/main" val="67587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1C43-D0A1-4AF0-85B9-4CFEB3EC1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256" y="2031076"/>
            <a:ext cx="11225348" cy="1325563"/>
          </a:xfrm>
          <a:prstGeom prst="rect">
            <a:avLst/>
          </a:prstGeom>
        </p:spPr>
        <p:txBody>
          <a:bodyPr/>
          <a:lstStyle>
            <a:lvl1pPr>
              <a:defRPr sz="6600" b="1">
                <a:effectLst/>
              </a:defRPr>
            </a:lvl1pPr>
          </a:lstStyle>
          <a:p>
            <a:r>
              <a:rPr lang="en-US" dirty="0"/>
              <a:t>Click to edit </a:t>
            </a:r>
            <a:r>
              <a:rPr lang="ar-LB" dirty="0" err="1"/>
              <a:t>the</a:t>
            </a:r>
            <a:r>
              <a:rPr lang="ar-LB" dirty="0"/>
              <a:t> </a:t>
            </a:r>
            <a:r>
              <a:rPr lang="en-US" dirty="0"/>
              <a:t>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351DC-6A4A-4901-A1AC-ED0482F06535}"/>
              </a:ext>
            </a:extLst>
          </p:cNvPr>
          <p:cNvSpPr txBox="1"/>
          <p:nvPr userDrawn="1"/>
        </p:nvSpPr>
        <p:spPr>
          <a:xfrm>
            <a:off x="333829" y="6156500"/>
            <a:ext cx="3050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SAINT JOSEPH SCHOOL – CORNET CHAHWAN</a:t>
            </a:r>
          </a:p>
        </p:txBody>
      </p:sp>
    </p:spTree>
    <p:extLst>
      <p:ext uri="{BB962C8B-B14F-4D97-AF65-F5344CB8AC3E}">
        <p14:creationId xmlns:p14="http://schemas.microsoft.com/office/powerpoint/2010/main" val="188360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17D62-F432-4A9F-AD1E-87453E45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C406D-5E2A-4AB3-B0A9-B89C0D04A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07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Sakkal Majalla" panose="02000000000000000000" pitchFamily="2" charset="-78"/>
          <a:ea typeface="+mj-ea"/>
          <a:cs typeface="Sakkal Majalla" panose="020000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Sakkal Majalla" panose="02000000000000000000" pitchFamily="2" charset="-78"/>
          <a:ea typeface="+mn-ea"/>
          <a:cs typeface="Sakkal Majalla" panose="020000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Sakkal Majalla" panose="02000000000000000000" pitchFamily="2" charset="-78"/>
          <a:ea typeface="+mn-ea"/>
          <a:cs typeface="Sakkal Majalla" panose="020000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Sakkal Majalla" panose="02000000000000000000" pitchFamily="2" charset="-78"/>
          <a:ea typeface="+mn-ea"/>
          <a:cs typeface="Sakkal Majalla" panose="020000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Sakkal Majalla" panose="02000000000000000000" pitchFamily="2" charset="-78"/>
          <a:ea typeface="+mn-ea"/>
          <a:cs typeface="Sakkal Majalla" panose="020000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Sakkal Majalla" panose="02000000000000000000" pitchFamily="2" charset="-78"/>
          <a:ea typeface="+mn-ea"/>
          <a:cs typeface="Sakkal Majalla" panose="020000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E894-2DDA-D971-1F4D-0F2A378EA90E}"/>
              </a:ext>
            </a:extLst>
          </p:cNvPr>
          <p:cNvSpPr txBox="1">
            <a:spLocks/>
          </p:cNvSpPr>
          <p:nvPr/>
        </p:nvSpPr>
        <p:spPr>
          <a:xfrm>
            <a:off x="3245477" y="2444935"/>
            <a:ext cx="8345511" cy="2719495"/>
          </a:xfrm>
          <a:prstGeom prst="rect">
            <a:avLst/>
          </a:prstGeom>
        </p:spPr>
        <p:txBody>
          <a:bodyPr anchor="t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LB" b="1" dirty="0">
                <a:solidFill>
                  <a:srgbClr val="C00000"/>
                </a:solidFill>
              </a:rPr>
              <a:t>إحتفال توزيع الأناجيل </a:t>
            </a:r>
          </a:p>
          <a:p>
            <a:pPr algn="ctr"/>
            <a:r>
              <a:rPr lang="ar-LB" b="1" dirty="0">
                <a:solidFill>
                  <a:srgbClr val="C00000"/>
                </a:solidFill>
              </a:rPr>
              <a:t>لطلاّب الأساسي الثالث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ECBB5-1D00-6DCF-FBEF-B4AF19DF5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862885"/>
            <a:ext cx="2398548" cy="351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50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4" y="1612050"/>
            <a:ext cx="11925838" cy="4492534"/>
          </a:xfrm>
        </p:spPr>
        <p:txBody>
          <a:bodyPr anchor="t"/>
          <a:lstStyle/>
          <a:p>
            <a:pPr marL="457200" algn="ctr" rtl="1">
              <a:lnSpc>
                <a:spcPct val="115000"/>
              </a:lnSpc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وْهِيِّي  الرُوحْ القُدُسْ يَلِّلي بِيْعَلِّمْنا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وْبِيذَكِّرْنا بِتَعَالِيمِ اللّه. </a:t>
            </a:r>
            <a:b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وْهَالشِعْلِةْ سَكَنِتْ فِينَا وْبْتِبْقَى مَعْنَا لَلأَبَدْ.		          </a:t>
            </a: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5089A-E127-E89E-084B-BE343E4B5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" y="11850"/>
            <a:ext cx="180245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8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1" y="270455"/>
            <a:ext cx="11372044" cy="5022758"/>
          </a:xfrm>
        </p:spPr>
        <p:txBody>
          <a:bodyPr anchor="t"/>
          <a:lstStyle/>
          <a:p>
            <a:pPr marL="800100" algn="ctr">
              <a:lnSpc>
                <a:spcPct val="150000"/>
              </a:lnSpc>
              <a:spcAft>
                <a:spcPts val="800"/>
              </a:spcAft>
              <a:tabLst>
                <a:tab pos="228600" algn="r"/>
                <a:tab pos="285750" algn="r"/>
              </a:tabLs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الجميع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يا رُوحْ القُدُسْ نِحْنَا مِتْأَكّْدِينْ </a:t>
            </a:r>
            <a:b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مِنْ عَمَلَكْ بِالكْنِيسَة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.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C070C-996C-E9FA-A55C-5DF28FC83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8" y="0"/>
            <a:ext cx="1821818" cy="323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5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89" y="1418869"/>
            <a:ext cx="11925838" cy="3591014"/>
          </a:xfrm>
        </p:spPr>
        <p:txBody>
          <a:bodyPr anchor="t"/>
          <a:lstStyle/>
          <a:p>
            <a:pPr marL="800100" algn="ctr" rtl="1">
              <a:lnSpc>
                <a:spcPct val="150000"/>
              </a:lnSpc>
              <a:spcAft>
                <a:spcPts val="800"/>
              </a:spcAft>
              <a:tabLst>
                <a:tab pos="228600" algn="r"/>
                <a:tab pos="285750" algn="r"/>
              </a:tabLs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مِنْ كِلْمِةِ الإِنْجِيلْ عْرِفْنَا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إِنُّو الرُسُلْ </a:t>
            </a: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خَبَّ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رُوا عَنْ مَوْتْ يَسوعْ وِقْيَامْتُو. 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7D3E6-F1C4-73DA-FE03-F54E22AD3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" y="38634"/>
            <a:ext cx="2337404" cy="23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6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86" y="1328714"/>
            <a:ext cx="11925838" cy="4492534"/>
          </a:xfrm>
        </p:spPr>
        <p:txBody>
          <a:bodyPr anchor="t"/>
          <a:lstStyle/>
          <a:p>
            <a:pPr marL="800100" algn="ctr" rtl="1">
              <a:lnSpc>
                <a:spcPct val="150000"/>
              </a:lnSpc>
              <a:spcAft>
                <a:spcPts val="800"/>
              </a:spcAft>
              <a:tabLst>
                <a:tab pos="228600" algn="r"/>
                <a:tab pos="285750" algn="r"/>
              </a:tabLs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وْإِنُّو  يَلِّلي آمَنُوا بِالْقِيَامِة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وْبَشَّرُوا فِيَا، تْعَمَّدُوا. 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7D3E6-F1C4-73DA-FE03-F54E22AD3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" y="77266"/>
            <a:ext cx="2768965" cy="276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5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91" y="1547649"/>
            <a:ext cx="11925838" cy="4492534"/>
          </a:xfrm>
        </p:spPr>
        <p:txBody>
          <a:bodyPr anchor="t"/>
          <a:lstStyle/>
          <a:p>
            <a:pPr marL="740410" algn="ctr" rtl="1">
              <a:lnSpc>
                <a:spcPct val="115000"/>
              </a:lnSpc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وْهَيْكْ بِيتُوبُوا وِبْيحْصَلُوا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عَلى عَطِيِّةِ الرُوحِ القُدُسْ.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وْبِتْضَلّْ هَالْنِّعْمِة بِقْلُوبُنْ كِلّْ حَيَاتُنْ.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3E491F-65FD-92C2-9D3D-34F05B37D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" y="25751"/>
            <a:ext cx="2440438" cy="24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51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625"/>
            <a:ext cx="10332345" cy="6534149"/>
          </a:xfrm>
        </p:spPr>
        <p:txBody>
          <a:bodyPr anchor="t"/>
          <a:lstStyle/>
          <a:p>
            <a:pPr marL="800100" algn="ctr">
              <a:lnSpc>
                <a:spcPct val="150000"/>
              </a:lnSpc>
              <a:spcAft>
                <a:spcPts val="800"/>
              </a:spcAft>
              <a:tabLst>
                <a:tab pos="228600" algn="r"/>
                <a:tab pos="285750" algn="r"/>
              </a:tabLs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الجميع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يَا كِلِّ الجَماعَة الحاضْرَة المعَمَّدِة، تَعُوا نِعْلُنْ إِيمانَّا وِنْجَدِّدْ مَعْمُودِيِّتْنا</a:t>
            </a:r>
            <a:b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</a:br>
            <a:b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</a:br>
            <a:br>
              <a:rPr lang="en-US" sz="7200" dirty="0"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6B40A-EF94-4968-87FD-474FF7889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" y="25751"/>
            <a:ext cx="2177493" cy="217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0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21" y="1700010"/>
            <a:ext cx="11088708" cy="2720662"/>
          </a:xfrm>
        </p:spPr>
        <p:txBody>
          <a:bodyPr anchor="t"/>
          <a:lstStyle/>
          <a:p>
            <a:pPr marL="457200" algn="ctr" rtl="1">
              <a:lnSpc>
                <a:spcPct val="115000"/>
              </a:lnSpc>
            </a:pP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المحتفل </a:t>
            </a:r>
            <a:r>
              <a:rPr lang="ar-LB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( </a:t>
            </a:r>
            <a:r>
              <a:rPr lang="ar-LB" sz="5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الإلتفات</a:t>
            </a:r>
            <a:r>
              <a:rPr lang="ar-LB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صوب الغرب)</a:t>
            </a:r>
            <a:b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مْنُرْفُضْ كِلِّ الشَرّْ  وْتَعَالِيمُو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F8F92-4842-EB96-27DD-B361E69ED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03" y="123022"/>
            <a:ext cx="2969061" cy="26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35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67" y="1056240"/>
            <a:ext cx="11243255" cy="5254585"/>
          </a:xfrm>
        </p:spPr>
        <p:txBody>
          <a:bodyPr anchor="t"/>
          <a:lstStyle/>
          <a:p>
            <a:pPr marL="457200" algn="ctr" rtl="1">
              <a:lnSpc>
                <a:spcPct val="115000"/>
              </a:lnSpc>
            </a:pPr>
            <a:r>
              <a:rPr lang="ar-LB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(الإلتفات صوب الشرق)</a:t>
            </a:r>
            <a:b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 مِنْآمِنْ فِيكْ يَا الله الخَالِقْ، </a:t>
            </a:r>
            <a:b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يَا يَسوعْ المُخَلِّصْ، </a:t>
            </a:r>
            <a:b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يا رُوحِ القُدُسْ المُحْيِي،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4883E-D3A6-5F4E-8B30-099521F5C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"/>
            <a:ext cx="3086100" cy="297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88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1" y="1674254"/>
            <a:ext cx="11269013" cy="4005330"/>
          </a:xfrm>
        </p:spPr>
        <p:txBody>
          <a:bodyPr anchor="t"/>
          <a:lstStyle/>
          <a:p>
            <a:pPr marL="457200" algn="ctr" rtl="1">
              <a:lnSpc>
                <a:spcPct val="115000"/>
              </a:lnSpc>
            </a:pP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مِنْآمِنْ بِكْنِيسْتَكْ </a:t>
            </a:r>
            <a:b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الِّلي حَامْلِي كِلِمْتَكْ، 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0981D-22B1-1F87-C4FB-853204CC5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" y="100841"/>
            <a:ext cx="3120030" cy="278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94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41" y="1077354"/>
            <a:ext cx="11269013" cy="4005330"/>
          </a:xfrm>
        </p:spPr>
        <p:txBody>
          <a:bodyPr anchor="t"/>
          <a:lstStyle/>
          <a:p>
            <a:pPr marL="457200" algn="ctr" rtl="1">
              <a:lnSpc>
                <a:spcPct val="115000"/>
              </a:lnSpc>
            </a:pP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مِنْآمِنْ بِالمعْمُودِيَّة الِّلي </a:t>
            </a:r>
            <a:b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بِتْخَلِّينَا نِشْهَدْ لَهَالْكِلْمِة، </a:t>
            </a:r>
            <a:b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مِنْآمِنْ بِالْحَيَاةْ الأَبَدِيَّة مَعَكْ</a:t>
            </a: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.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54A06-AFB6-0666-4C72-B0C0320E0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" y="37341"/>
            <a:ext cx="3120030" cy="278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3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E894-2DDA-D971-1F4D-0F2A378EA90E}"/>
              </a:ext>
            </a:extLst>
          </p:cNvPr>
          <p:cNvSpPr txBox="1">
            <a:spLocks/>
          </p:cNvSpPr>
          <p:nvPr/>
        </p:nvSpPr>
        <p:spPr>
          <a:xfrm>
            <a:off x="4542806" y="2674560"/>
            <a:ext cx="6027313" cy="1508879"/>
          </a:xfrm>
          <a:prstGeom prst="rect">
            <a:avLst/>
          </a:prstGeom>
        </p:spPr>
        <p:txBody>
          <a:bodyPr anchor="t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LB" b="1" dirty="0">
                <a:solidFill>
                  <a:srgbClr val="C00000"/>
                </a:solidFill>
              </a:rPr>
              <a:t>أنا كلّي إيمان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D371D3-43E5-52BF-4FC8-72FB89BB5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4" y="1033065"/>
            <a:ext cx="3232563" cy="47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13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700" y="2078508"/>
            <a:ext cx="8863528" cy="3763492"/>
          </a:xfrm>
        </p:spPr>
        <p:txBody>
          <a:bodyPr anchor="t"/>
          <a:lstStyle/>
          <a:p>
            <a:pPr marL="457200" algn="ctr">
              <a:lnSpc>
                <a:spcPct val="115000"/>
              </a:lnSpc>
            </a:pPr>
            <a:r>
              <a:rPr lang="en-US" sz="4400" dirty="0">
                <a:solidFill>
                  <a:srgbClr val="C00000"/>
                </a:solidFill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I BELIEVE IN GOD OUR FATHER, I BELIEVE IN CHRIST THE SON,I BELIEVE IN THE HOLY SPIRIT, OUR GOD IS THREE IN ONE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71849-B2E7-DF73-9377-19A8386E5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" y="100841"/>
            <a:ext cx="3120030" cy="278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45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275" y="1674254"/>
            <a:ext cx="8822253" cy="4005330"/>
          </a:xfrm>
        </p:spPr>
        <p:txBody>
          <a:bodyPr anchor="t"/>
          <a:lstStyle/>
          <a:p>
            <a:pPr marL="457200" algn="ctr">
              <a:lnSpc>
                <a:spcPct val="115000"/>
              </a:lnSpc>
            </a:pPr>
            <a:r>
              <a:rPr lang="en-US" sz="4400" dirty="0">
                <a:solidFill>
                  <a:srgbClr val="C00000"/>
                </a:solidFill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I BELIEVE IN THE RESURRECTION, THAT WE WILL RISE AGAIN, FOR I BELIEVE IN THE NAME OF JESUS.  </a:t>
            </a:r>
            <a:br>
              <a:rPr lang="en-US" sz="4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F3BE1-05E6-8AA7-D80F-00D8DF41D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" y="0"/>
            <a:ext cx="3120030" cy="278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42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1" y="1674254"/>
            <a:ext cx="11269013" cy="4005330"/>
          </a:xfrm>
        </p:spPr>
        <p:txBody>
          <a:bodyPr anchor="t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المحتفل :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الم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ج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د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لل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آب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و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الإ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ب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الر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وح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الق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د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س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الآن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و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إ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لى الأ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ب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د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.</a:t>
            </a:r>
            <a:b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</a:b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الجماعة :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آم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ين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.</a:t>
            </a: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38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1" y="1674254"/>
            <a:ext cx="11269013" cy="4005330"/>
          </a:xfrm>
        </p:spPr>
        <p:txBody>
          <a:bodyPr anchor="t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المحتفل :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أَ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ج</a:t>
            </a: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ْدْ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لإ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ي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 ي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سوع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، ي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 ك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ة </a:t>
            </a: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أَ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لله الم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ج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سّ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د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، إ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الإ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ه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ال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ِّ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لي ص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ر</a:t>
            </a: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إ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س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و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ب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ه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الز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، ز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الن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ور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4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1" y="1841681"/>
            <a:ext cx="11269013" cy="4005330"/>
          </a:xfrm>
        </p:spPr>
        <p:txBody>
          <a:bodyPr anchor="t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ق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ب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الم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ع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ود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يّ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ة و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ط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ق</a:t>
            </a: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ب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شّ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ر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ب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أَ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لله و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غ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ر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الخ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ط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اي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 و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ش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 الن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وس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و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الأ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ج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س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اد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71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2" y="2240927"/>
            <a:ext cx="11165982" cy="2936381"/>
          </a:xfrm>
        </p:spPr>
        <p:txBody>
          <a:bodyPr anchor="t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ط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ّع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ب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لّ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و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د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و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لاد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نا ر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ح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ي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س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إِ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ج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ال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، خ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لّ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 ك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ور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ط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ر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يق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ْ،</a:t>
            </a: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09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2" y="1880315"/>
            <a:ext cx="11165982" cy="3863659"/>
          </a:xfrm>
        </p:spPr>
        <p:txBody>
          <a:bodyPr anchor="t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ح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اة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ع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ط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 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ع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ى 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ح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يات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، ع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ط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</a:b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ش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ج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اع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ة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ي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وح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نّ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 الم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ع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دان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ي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ع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يش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وا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</a:b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ه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ة 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ب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ر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إ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ف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ْ،</a:t>
            </a: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00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2" y="1996226"/>
            <a:ext cx="11165982" cy="3863659"/>
          </a:xfrm>
        </p:spPr>
        <p:txBody>
          <a:bodyPr anchor="t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ص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ير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ك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لّ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و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اح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د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ش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اه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د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ح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ق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يق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 ح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لا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</a:b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لّ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ين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ب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يل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ق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 ف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يه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ب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ق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وّ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ة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ر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وح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الق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د</a:t>
            </a: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ُّ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وس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SA" sz="7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58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2" y="1996226"/>
            <a:ext cx="11165982" cy="3863659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رُوحِ القُوِّة وِالْفِهِمْ الِّلي مْنُطُلْبُو  هَلَّقْ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حَتَّى يْنَوِّرْ عْقُولْنَا وْيِفْتَحْ قْلُوبْنَا لَنِصْغِي إِلا.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13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2" y="2459867"/>
            <a:ext cx="10959919" cy="1893194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كَلِمَتُكَ مِصْبَاحٌ لِخُطَايَ وَنُورٌ  لِسَبِيلِي.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0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95" y="1702203"/>
            <a:ext cx="11487955" cy="4492534"/>
          </a:xfrm>
        </p:spPr>
        <p:txBody>
          <a:bodyPr anchor="t"/>
          <a:lstStyle/>
          <a:p>
            <a:pPr marL="800100" algn="ctr" rtl="1">
              <a:lnSpc>
                <a:spcPct val="150000"/>
              </a:lnSpc>
              <a:spcAft>
                <a:spcPts val="800"/>
              </a:spcAft>
              <a:tabLst>
                <a:tab pos="228600" algn="r"/>
                <a:tab pos="285750" algn="r"/>
              </a:tabLs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مِنْ كِلْمِة الإِنْجِيلْ عْرِفْناكْ بَيّ بِتْحِبّْنا.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مِنْ البِدايِة خَلَقِتْنا عَا صُورْتَك وْمِثالَك.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84C8F-CBFF-464D-B465-E2C2D261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1386" cy="18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75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7" y="694821"/>
            <a:ext cx="7727324" cy="1983987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قراءة إنجيل 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يوحنا 14 : 4-17</a:t>
            </a: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83B60809-EC78-AD31-0848-6D6E11B01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45" y="2322675"/>
            <a:ext cx="6199738" cy="3086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4424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2" y="2305319"/>
            <a:ext cx="11153102" cy="2768956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كِلْمِةْ أَلله بْصَدِّقَا، بِقَلْبِي بِسْمَعَا، </a:t>
            </a:r>
            <a:b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بِحَيَاتِي بَعْمُلْ فِيَا وْلَلْعَالَمْ كِلُّو  بْخَبِّرا.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51EB5-E1FD-3DC5-A81B-206CD39B2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096"/>
            <a:ext cx="159841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3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890" y="2923504"/>
            <a:ext cx="4391695" cy="1236371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العظة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F1F1B-4909-574E-B89E-CAFCBCD25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91" y="1220660"/>
            <a:ext cx="4626734" cy="44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92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2" y="1970464"/>
            <a:ext cx="11153102" cy="3915177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يُبَارِكْ المُحْتَفِلْ الأَنَاجِيلْ، وَيَتَوَجَّهْ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إِلى المُشَارِكِينَ في الإِحْتِفَالْ قَائِلاً: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مْسْتْعِدِّينْ تِحِمْلُوا هَالبُشْرَى؟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D7D32-6801-443D-BAF6-42FDFCB72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" y="74895"/>
            <a:ext cx="2296308" cy="21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2" y="2176529"/>
            <a:ext cx="11011434" cy="2743204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نَعَمْ يَا أَبَانَا، بِنَعْمِة الآبْ، وْبِمْحَبِّةِ الإِبِنْ وْبِقُوِّةِ الرُوحِ القُدُسْ، نِحْنَا مِسْتْعِدِّينْ.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9F830-9A05-611F-4467-62EB65E69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096"/>
            <a:ext cx="159841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8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2182" y="1380903"/>
            <a:ext cx="11964470" cy="4984121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قَبِلْ مَا تِتْسَلَّمُوا الإِنْجِيلْ طَهّْرُوا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إِيدَيْكُنْ بِالْبَخُورْ  لَتْكُونْ رِيحِتْكُنْ بِالْعَالَمْ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مِتِلْ رِيحِةِ الْبَخُورْ.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(الكَاهِنْ يُبَخِّر  والطُلاّب رافِعين الأَيْدي )</a:t>
            </a:r>
            <a:br>
              <a:rPr lang="en-US" sz="60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1B39E-3042-C6C9-DADC-353F2E94A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" y="28101"/>
            <a:ext cx="2437682" cy="1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02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3" y="2176531"/>
            <a:ext cx="11964470" cy="1687131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التوجيهات</a:t>
            </a:r>
            <a:br>
              <a:rPr lang="en-US" sz="60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4FAA1-3532-706B-F5D7-8A5620A7E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45" y="958128"/>
            <a:ext cx="3807509" cy="121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56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487" y="2173357"/>
            <a:ext cx="6467061" cy="3428719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إِسْتِلامْ الأَنَاجِيْلْ</a:t>
            </a:r>
            <a:br>
              <a:rPr lang="en-US" sz="7200" dirty="0">
                <a:solidFill>
                  <a:srgbClr val="C00000"/>
                </a:solidFill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 عَلى وَقْعِ التَراتِيلْ.</a:t>
            </a:r>
            <a:br>
              <a:rPr lang="en-US" sz="60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01976-8EA9-8857-47B1-6573DA82C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" y="485687"/>
            <a:ext cx="4239752" cy="29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58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3" y="1211331"/>
            <a:ext cx="11964470" cy="3957569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المحتفل: هَلَّقْ مِنْ بَعِدْ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مَا أَخَدْتُوا الإِنْجِيلْ</a:t>
            </a:r>
            <a:r>
              <a:rPr lang="en-US" sz="72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نُورْ  لَحَيَاتْكُنْ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رُوحُوا وِاعْلِنُوا الْبُشْرَى الْسَارَّة.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05C19-979D-D94E-59F5-3038C56B2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82" y="25399"/>
            <a:ext cx="2830081" cy="270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25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3" y="2176531"/>
            <a:ext cx="11964470" cy="2833351"/>
          </a:xfrm>
        </p:spPr>
        <p:txBody>
          <a:bodyPr anchor="t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وَعِدْ الطُلاَّبْ وَشُكْرِهِمْ لِلْرَبّْ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يَرْفَعِ الطُلاَّبْ أَنَاجِيلَهُمْ عَالِيًا مُرَدِّدِينْ: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50989-F249-417A-7463-28C909631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63900" cy="200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7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10" y="1455311"/>
            <a:ext cx="11165982" cy="4056845"/>
          </a:xfrm>
        </p:spPr>
        <p:txBody>
          <a:bodyPr anchor="t"/>
          <a:lstStyle/>
          <a:p>
            <a:pPr marL="800100" algn="ctr" rtl="1">
              <a:lnSpc>
                <a:spcPct val="150000"/>
              </a:lnSpc>
              <a:spcAft>
                <a:spcPts val="800"/>
              </a:spcAft>
              <a:tabLst>
                <a:tab pos="228600" algn="r"/>
                <a:tab pos="285750" algn="r"/>
              </a:tabLs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بتِهْتَمّ فِينا كْتِير،بْتِحْمِينا وِبْتِرْعَانا.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وِبْتِدْعِينا دَايمًا نِسْمَعْ كِلِمْتَكْ وْنِفْهَما.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96E7A-7378-E159-8744-9FFF246CD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1386" cy="18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82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800" y="919231"/>
            <a:ext cx="12054983" cy="4036583"/>
          </a:xfrm>
        </p:spPr>
        <p:txBody>
          <a:bodyPr anchor="t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مْنِشِكْرَكْ يَا ألَله الآبْ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عَلى أَمَانْتَكْ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الِّلي لمَسْنَاهَا بِكِلِمْتَكْ الْبَاقْيِة لِلأَبَدْ،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8BA66-164A-4668-FAEB-9EA211DED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1" y="381875"/>
            <a:ext cx="2031416" cy="304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4498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29" y="1398609"/>
            <a:ext cx="11732653" cy="3928055"/>
          </a:xfrm>
        </p:spPr>
        <p:txBody>
          <a:bodyPr anchor="t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مْنِشِكْرَكْ يَا يَسوعْ لأَنَّكْ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كِنِتِ الأَمِينْ، عِشِتْ الْكِلْمِة الِّلي بَشَّرِتْ فِيَا: المَحَبِّة، وْتَرَكْتِلْنَا يَاهَا وَصِيِّة،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D35FA-C76F-DA7C-BB33-8BE433FA7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63900" cy="200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6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405766"/>
            <a:ext cx="10870664" cy="3944868"/>
          </a:xfrm>
        </p:spPr>
        <p:txBody>
          <a:bodyPr anchor="t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مْنِشِكْرَكْ يَا رُوحِ القُدُسْ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لأَنَّكْ بِتْسَاعِدْنَا  نِفْهَمِ الْكِلْمِة،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نْآمِنْ فِيَا وِنْعِيشَا.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4BDC1-D874-581C-26A6-184AA279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9" y="502275"/>
            <a:ext cx="1827894" cy="2741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0038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30" y="1592332"/>
            <a:ext cx="11500834" cy="3090930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مْنُوعْدَكْ نْحَافِظْ عَ هَالأَمَانِة،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نِقْرِيَا لَيْلِ نْهَارْ، نَعْمُلْ فِيَا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وْنِحْمِلا لإِخْوِتْنَا بِحَيَاتْنَا مَعُنْ.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17EAB-F390-09D0-F5F3-4B0F3767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4500" cy="18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50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573" y="2423669"/>
            <a:ext cx="6542469" cy="1609856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وَعِدْ الأَهِلْ وْشِكْرُنْ لِلْرَبّْ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341AB-1388-71B5-AC50-2D9BB3427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6" y="361496"/>
            <a:ext cx="3741292" cy="2867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8474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83" y="1651718"/>
            <a:ext cx="11500834" cy="3837902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نِحْنَا الأَهِلْ الْحَاضْرِينْ هَوْن،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مْنُوعُدْ قِدَّامِ الرَبّْ، بِتَرْبِيِةْ وْلادْنَا</a:t>
            </a:r>
            <a:br>
              <a:rPr lang="en-US" sz="7200" dirty="0">
                <a:solidFill>
                  <a:srgbClr val="C00000"/>
                </a:solidFill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عَلى الإِيمَانْ بِالْثَالُوثْ الأَقْدَسْ،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63DB6E-68E2-82C1-714F-DBD7DEFBC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6923" cy="228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53954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30" y="1849192"/>
            <a:ext cx="11500834" cy="3837902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وْعَلَى المَحَبِّةْ وِالسَلامْ،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مِنْ خِلالْ المُحَافَظَةْ عَلى القِيَمْ الإِنْجِيلِيَّة،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DA50F-E8F4-CB6C-9F07-46AFD5181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413919"/>
            <a:ext cx="2821013" cy="2161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1378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30" y="1504148"/>
            <a:ext cx="11500834" cy="3013656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وْبِالإِلْتِزامْ يَوْمِيًّا بِقِراءِةِ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الكْتَابْ المقَدَّسْ، وِالْتَعَمُّقْ بِتَعَالِيمْ الْرَبّْ،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721D0-5BBD-3E9F-AE28-8B06369E3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" y="183748"/>
            <a:ext cx="3065172" cy="234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0069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83" y="1798752"/>
            <a:ext cx="11500834" cy="3013656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لِأَنُّو هِيِّي إِيمَانَّا الْحَقِيقِي،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وِالمِقْيَاسْ</a:t>
            </a:r>
            <a:r>
              <a:rPr lang="en-US" sz="72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لَكِلّْ أَعْمِالْنَا وْأَفْكَارْنَا وْقَرَارَاتْنْا.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95DA4-B74F-1770-F643-73394B860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0" y="273899"/>
            <a:ext cx="2704026" cy="2072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8570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70" y="1168400"/>
            <a:ext cx="11668259" cy="3992448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وْمَعْ وَعِدْنَا هَيْدَا،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مْنِلْتِمِسْ شَفِاعِةْ</a:t>
            </a:r>
            <a:r>
              <a:rPr lang="en-US" sz="72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عَيْلِةِ الْنَاصْرَة،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المِلْيِانِة إِيمَانْ وْمَحَبِّة</a:t>
            </a:r>
            <a:r>
              <a:rPr lang="en-US" sz="72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وْفَضَائِلْ إِلَهِيِّة،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016A6-DA9D-0AD2-3D9C-B75BD0161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185192"/>
            <a:ext cx="3129566" cy="239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2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1" y="1004555"/>
            <a:ext cx="11256135" cy="3902299"/>
          </a:xfrm>
        </p:spPr>
        <p:txBody>
          <a:bodyPr anchor="t"/>
          <a:lstStyle/>
          <a:p>
            <a:pPr marL="800100" algn="ctr" rtl="1">
              <a:lnSpc>
                <a:spcPct val="150000"/>
              </a:lnSpc>
              <a:spcAft>
                <a:spcPts val="800"/>
              </a:spcAft>
              <a:tabLst>
                <a:tab pos="228600" algn="r"/>
                <a:tab pos="285750" algn="r"/>
              </a:tabLs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الجميع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ي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َ</a:t>
            </a: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 ب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َ</a:t>
            </a: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يّ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ْ</a:t>
            </a: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ن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َ</a:t>
            </a: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 الس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َ</a:t>
            </a: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َ</a:t>
            </a: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او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ِ</a:t>
            </a: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ي ن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ِ</a:t>
            </a: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ح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ْ</a:t>
            </a: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ن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َ</a:t>
            </a: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 م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ْ</a:t>
            </a: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ن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ُ</a:t>
            </a: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وث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َ</a:t>
            </a: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ق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ْ</a:t>
            </a: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ف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ِ</a:t>
            </a: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يك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ْ</a:t>
            </a:r>
            <a:r>
              <a:rPr lang="ar-SA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A6D50B-F681-8331-115E-175EEFB61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1386" cy="18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750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71" y="1479283"/>
            <a:ext cx="11765029" cy="3899433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طَالْبِينْ مِنِ الْرَبّْ إِنُّو  تْكُونْ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عَيْلِتْنَا عَلى مِثَالا، كْنَايِسْ مُصَغَّرَة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بْتِحْمُلْ الْبْشارَةْ لَكِلّْ النَاسْ، 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3B2C1-3E71-E7D1-DC37-693EF3806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71" y="157989"/>
            <a:ext cx="2533168" cy="194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96090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81" y="1656190"/>
            <a:ext cx="11668259" cy="3078050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وِبْتِشْهَدْ لَلإِيمِانْ الْحَقِيقِي،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وْلَلْحُبّْ وِالْوِحْدِة بْقَلْبِ الْعَالَمْ، آمِينْ.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7F855-9B07-772E-5F5A-F2BAFAC0A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0" y="170868"/>
            <a:ext cx="2884868" cy="221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60040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19" y="1957589"/>
            <a:ext cx="11475078" cy="2833350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ختام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رقصة تعبيرية </a:t>
            </a:r>
            <a:r>
              <a:rPr lang="en-US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Dieu </a:t>
            </a:r>
            <a:r>
              <a:rPr lang="en-US" sz="72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Trinité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1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27" y="1547655"/>
            <a:ext cx="11487955" cy="4492534"/>
          </a:xfrm>
        </p:spPr>
        <p:txBody>
          <a:bodyPr anchor="t"/>
          <a:lstStyle/>
          <a:p>
            <a:pPr marL="800100" algn="ctr" rtl="1">
              <a:lnSpc>
                <a:spcPct val="150000"/>
              </a:lnSpc>
              <a:spcAft>
                <a:spcPts val="800"/>
              </a:spcAft>
              <a:tabLst>
                <a:tab pos="228600" algn="r"/>
                <a:tab pos="285750" algn="r"/>
              </a:tabLs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مِنْ كِلْمِةِ الإِنْجِيلْ عْرِفْناكْ إِبِنْ مُحِبّْ. وَصَّلِتَكْ مَحَبّْتَكْ لَتِتْجَسَّدْ وِتْصِير إِنْسانْ.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9A44A-F32B-9668-1552-E2EF431A6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09"/>
            <a:ext cx="2485623" cy="355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704" y="1612050"/>
            <a:ext cx="10882648" cy="3333437"/>
          </a:xfrm>
        </p:spPr>
        <p:txBody>
          <a:bodyPr anchor="t"/>
          <a:lstStyle/>
          <a:p>
            <a:pPr marL="800100" algn="ctr">
              <a:lnSpc>
                <a:spcPct val="150000"/>
              </a:lnSpc>
              <a:spcAft>
                <a:spcPts val="800"/>
              </a:spcAft>
              <a:tabLst>
                <a:tab pos="228600" algn="r"/>
                <a:tab pos="285750" algn="r"/>
              </a:tabLs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وِتْكُونْ الطَرِيقْ يَلِّلي بِيْدِلّْنا عَالمَلَكُوتْ.  وْبِمَوْتَكْ عَالصَلِيبْ وِقْيَامْتَكْ خَلَّصْتنا.</a:t>
            </a: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br>
              <a:rPr lang="en-US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F2994-0D4A-013C-AC20-D243EA094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0"/>
            <a:ext cx="2342865" cy="33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11" y="0"/>
            <a:ext cx="10676583" cy="5035639"/>
          </a:xfrm>
        </p:spPr>
        <p:txBody>
          <a:bodyPr anchor="t"/>
          <a:lstStyle/>
          <a:p>
            <a:pPr marL="800100" algn="ctr">
              <a:lnSpc>
                <a:spcPct val="150000"/>
              </a:lnSpc>
              <a:spcAft>
                <a:spcPts val="800"/>
              </a:spcAft>
              <a:tabLst>
                <a:tab pos="228600" algn="r"/>
                <a:tab pos="285750" algn="r"/>
              </a:tabLs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الجميع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يَا يَسوعْ </a:t>
            </a:r>
            <a:r>
              <a:rPr lang="ar-LB" sz="7200" dirty="0">
                <a:solidFill>
                  <a:srgbClr val="C00000"/>
                </a:solidFill>
                <a:ea typeface="Calibri" panose="020F0502020204030204" pitchFamily="34" charset="0"/>
              </a:rPr>
              <a:t>إِ</a:t>
            </a: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بْن الله الوَحِيدْ </a:t>
            </a:r>
            <a:b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نِحْنَا مِنْصَدّْقَكْ</a:t>
            </a: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.</a:t>
            </a:r>
            <a:br>
              <a:rPr lang="en-US" sz="7200" dirty="0">
                <a:effectLst/>
                <a:ea typeface="Calibri" panose="020F0502020204030204" pitchFamily="34" charset="0"/>
              </a:rPr>
            </a:b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CD3F0-250E-6EF9-662E-314A42A53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834" cy="33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5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071-0308-4D84-B2FB-6D3C9AD4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20" y="774924"/>
            <a:ext cx="11011436" cy="4492534"/>
          </a:xfrm>
        </p:spPr>
        <p:txBody>
          <a:bodyPr anchor="t"/>
          <a:lstStyle/>
          <a:p>
            <a:pPr marL="800100" algn="ctr" rtl="1">
              <a:lnSpc>
                <a:spcPct val="150000"/>
              </a:lnSpc>
              <a:spcAft>
                <a:spcPts val="800"/>
              </a:spcAft>
              <a:tabLst>
                <a:tab pos="228600" algn="r"/>
                <a:tab pos="285750" algn="r"/>
              </a:tabLst>
            </a:pP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مِنْ كِلْمِةِ الإِنْجِيلْ عْرِفْناكْ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شِعْلِة نُور وْحُبّْ. وْهَالشِعْلِةْ </a:t>
            </a:r>
            <a:b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</a:br>
            <a:r>
              <a:rPr lang="ar-LB" sz="7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ضَوِّتْ قْلُوبْ الرُسُلْ وِعْقُولُنْ.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ADCBE-1ACB-5448-06D9-37D1CDB54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" y="0"/>
            <a:ext cx="1875393" cy="33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51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1294</Words>
  <Application>Microsoft Office PowerPoint</Application>
  <PresentationFormat>Widescreen</PresentationFormat>
  <Paragraphs>53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Sakkal Majalla</vt:lpstr>
      <vt:lpstr>Simplified Arabic</vt:lpstr>
      <vt:lpstr>Office Theme</vt:lpstr>
      <vt:lpstr>PowerPoint Presentation</vt:lpstr>
      <vt:lpstr>PowerPoint Presentation</vt:lpstr>
      <vt:lpstr>مِنْ كِلْمِة الإِنْجِيلْ عْرِفْناكْ بَيّ بِتْحِبّْنا.  مِنْ البِدايِة خَلَقِتْنا عَا صُورْتَك وْمِثالَك.  </vt:lpstr>
      <vt:lpstr>بتِهْتَمّ فِينا كْتِير،بْتِحْمِينا وِبْتِرْعَانا.  وِبْتِدْعِينا دَايمًا نِسْمَعْ كِلِمْتَكْ وْنِفْهَما.</vt:lpstr>
      <vt:lpstr>الجميع يَا بَيّْنَا السَمَاوِي نِحْنَا مْنُوثَقْ فِيكْ.</vt:lpstr>
      <vt:lpstr>مِنْ كِلْمِةِ الإِنْجِيلْ عْرِفْناكْ إِبِنْ مُحِبّْ. وَصَّلِتَكْ مَحَبّْتَكْ لَتِتْجَسَّدْ وِتْصِير إِنْسانْ. </vt:lpstr>
      <vt:lpstr>وِتْكُونْ الطَرِيقْ يَلِّلي بِيْدِلّْنا عَالمَلَكُوتْ.  وْبِمَوْتَكْ عَالصَلِيبْ وِقْيَامْتَكْ خَلَّصْتنا.  </vt:lpstr>
      <vt:lpstr>الجميع يَا يَسوعْ إِبْن الله الوَحِيدْ  نِحْنَا مِنْصَدّْقَكْ. </vt:lpstr>
      <vt:lpstr>مِنْ كِلْمِةِ الإِنْجِيلْ عْرِفْناكْ  شِعْلِة نُور وْحُبّْ. وْهَالشِعْلِةْ  ضَوِّتْ قْلُوبْ الرُسُلْ وِعْقُولُنْ.</vt:lpstr>
      <vt:lpstr>وْهِيِّي  الرُوحْ القُدُسْ يَلِّلي بِيْعَلِّمْنا  وْبِيذَكِّرْنا بِتَعَالِيمِ اللّه.  وْهَالشِعْلِةْ سَكَنِتْ فِينَا وْبْتِبْقَى مَعْنَا لَلأَبَدْ.            </vt:lpstr>
      <vt:lpstr>الجميع يا رُوحْ القُدُسْ نِحْنَا مِتْأَكّْدِينْ  مِنْ عَمَلَكْ بِالكْنِيسَة. </vt:lpstr>
      <vt:lpstr>مِنْ كِلْمِةِ الإِنْجِيلْ عْرِفْنَا  إِنُّو الرُسُلْ خَبَّرُوا عَنْ مَوْتْ يَسوعْ وِقْيَامْتُو. </vt:lpstr>
      <vt:lpstr>وْإِنُّو  يَلِّلي آمَنُوا بِالْقِيَامِة  وْبَشَّرُوا فِيَا، تْعَمَّدُوا. </vt:lpstr>
      <vt:lpstr>وْهَيْكْ بِيتُوبُوا وِبْيحْصَلُوا  عَلى عَطِيِّةِ الرُوحِ القُدُسْ.  وْبِتْضَلّْ هَالْنِّعْمِة بِقْلُوبُنْ كِلّْ حَيَاتُنْ. </vt:lpstr>
      <vt:lpstr>الجميع يَا كِلِّ الجَماعَة الحاضْرَة المعَمَّدِة، تَعُوا نِعْلُنْ إِيمانَّا وِنْجَدِّدْ مَعْمُودِيِّتْنا   </vt:lpstr>
      <vt:lpstr>المحتفل ( الإلتفات صوب الغرب)  مْنُرْفُضْ كِلِّ الشَرّْ  وْتَعَالِيمُو  </vt:lpstr>
      <vt:lpstr>(الإلتفات صوب الشرق)   مِنْآمِنْ فِيكْ يَا الله الخَالِقْ،  يَا يَسوعْ المُخَلِّصْ،  يا رُوحِ القُدُسْ المُحْيِي، </vt:lpstr>
      <vt:lpstr>مِنْآمِنْ بِكْنِيسْتَكْ  الِّلي حَامْلِي كِلِمْتَكْ، </vt:lpstr>
      <vt:lpstr>مِنْآمِنْ بِالمعْمُودِيَّة الِّلي  بِتْخَلِّينَا نِشْهَدْ لَهَالْكِلْمِة،  مِنْآمِنْ بِالْحَيَاةْ الأَبَدِيَّة مَعَكْ.</vt:lpstr>
      <vt:lpstr>I BELIEVE IN GOD OUR FATHER, I BELIEVE IN CHRIST THE SON,I BELIEVE IN THE HOLY SPIRIT, OUR GOD IS THREE IN ONE</vt:lpstr>
      <vt:lpstr>I BELIEVE IN THE RESURRECTION, THAT WE WILL RISE AGAIN, FOR I BELIEVE IN THE NAME OF JESUS.   </vt:lpstr>
      <vt:lpstr>المحتفل : المَجْدُ للِآبِ وَالإِبْنِ  وَالرُوحِ القُدُسْ مِنَ الآنَ وَإِلى الأَبَدْ . الجماعة : آمِينْ .</vt:lpstr>
      <vt:lpstr>المحتفل : أَلمَجْدْ لإِلَكْ يَا يَسوعْ ، يَا كِلْمِة أَلله المِتْجَسِّدْ ، إِنْتَ الإِلَهْ الِّلي صِرِتْ إِنْسَانْ وْبِهَالزَمَنْ، زَمَنِ النُورْ </vt:lpstr>
      <vt:lpstr>قْبِلِتْ المَعْمُودِيَّة وِانْطَلَقِتْ تْبَشِّرْ بِمَلَكُوتْ أَلله وْتِغْفُرِ الخَطَايَا وْتِشْفِي النُفُوسْ وِالأَجْسَادْ.</vt:lpstr>
      <vt:lpstr>تْطَلَّعْ بِكِلّْ وَلَدْ مِنِ وْلادْنا رَحْ يِسْتِلِمْ إِنْجِيلَكْ الْيَوْمْ، خَلِّيَا كِلْمَاتَكْ تْكُونْ نُورْ طَرِيقُنْ،</vt:lpstr>
      <vt:lpstr>وْحَيَاةْ تَعْطِي مَعْنَى لَحَياتُنْ، عْطِيُنْ  شَجَاعِةْ يُوحَنَّا المَعْمَدانْ يْعِيشُوا  هَالْكِلْمِة لَتِكْبَرْ إِنْتَ فِيُنْ،</vt:lpstr>
      <vt:lpstr>وِيْصِيرْ كِلّْ وَاحَدْ شَاهِدْ حَقِيقِي حَامِلا  لَكِلّْ مِينْ بِيلْتِقِي فِيهْ بِقُوِّةْ رُوحَكْ القُدُّوسْ </vt:lpstr>
      <vt:lpstr>رُوحِ القُوِّة وِالْفِهِمْ الِّلي مْنُطُلْبُو  هَلَّقْ  حَتَّى يْنَوِّرْ عْقُولْنَا وْيِفْتَحْ قْلُوبْنَا لَنِصْغِي إِلا. </vt:lpstr>
      <vt:lpstr>كَلِمَتُكَ مِصْبَاحٌ لِخُطَايَ وَنُورٌ  لِسَبِيلِي. </vt:lpstr>
      <vt:lpstr>قراءة إنجيل يوحنا 14 : 4-17</vt:lpstr>
      <vt:lpstr>كِلْمِةْ أَلله بْصَدِّقَا، بِقَلْبِي بِسْمَعَا،  بِحَيَاتِي بَعْمُلْ فِيَا وْلَلْعَالَمْ كِلُّو  بْخَبِّرا.   </vt:lpstr>
      <vt:lpstr>العظة   </vt:lpstr>
      <vt:lpstr>يُبَارِكْ المُحْتَفِلْ الأَنَاجِيلْ، وَيَتَوَجَّهْ  إِلى المُشَارِكِينَ في الإِحْتِفَالْ قَائِلاً:  مْسْتْعِدِّينْ تِحِمْلُوا هَالبُشْرَى؟    </vt:lpstr>
      <vt:lpstr>نَعَمْ يَا أَبَانَا، بِنَعْمِة الآبْ، وْبِمْحَبِّةِ الإِبِنْ وْبِقُوِّةِ الرُوحِ القُدُسْ، نِحْنَا مِسْتْعِدِّينْ.    </vt:lpstr>
      <vt:lpstr>قَبِلْ مَا تِتْسَلَّمُوا الإِنْجِيلْ طَهّْرُوا  إِيدَيْكُنْ بِالْبَخُورْ  لَتْكُونْ رِيحِتْكُنْ بِالْعَالَمْ  مِتِلْ رِيحِةِ الْبَخُورْ.  (الكَاهِنْ يُبَخِّر  والطُلاّب رافِعين الأَيْدي )     </vt:lpstr>
      <vt:lpstr>التوجيهات     </vt:lpstr>
      <vt:lpstr>إِسْتِلامْ الأَنَاجِيْلْ  عَلى وَقْعِ التَراتِيلْ.     </vt:lpstr>
      <vt:lpstr>المحتفل: هَلَّقْ مِنْ بَعِدْ  مَا أَخَدْتُوا الإِنْجِيلْ نُورْ  لَحَيَاتْكُنْ  رُوحُوا وِاعْلِنُوا الْبُشْرَى الْسَارَّة.      </vt:lpstr>
      <vt:lpstr>وَعِدْ الطُلاَّبْ وَشُكْرِهِمْ لِلْرَبّْ يَرْفَعِ الطُلاَّبْ أَنَاجِيلَهُمْ عَالِيًا مُرَدِّدِينْ:      </vt:lpstr>
      <vt:lpstr>مْنِشِكْرَكْ يَا ألَله الآبْ  عَلى أَمَانْتَكْ  الِّلي لمَسْنَاهَا بِكِلِمْتَكْ الْبَاقْيِة لِلأَبَدْ،       </vt:lpstr>
      <vt:lpstr>مْنِشِكْرَكْ يَا يَسوعْ لأَنَّكْ  كِنِتِ الأَمِينْ، عِشِتْ الْكِلْمِة الِّلي بَشَّرِتْ فِيَا: المَحَبِّة، وْتَرَكْتِلْنَا يَاهَا وَصِيِّة،     </vt:lpstr>
      <vt:lpstr>مْنِشِكْرَكْ يَا رُوحِ القُدُسْ  لأَنَّكْ بِتْسَاعِدْنَا  نِفْهَمِ الْكِلْمِة،  نْآمِنْ فِيَا وِنْعِيشَا.    </vt:lpstr>
      <vt:lpstr>مْنُوعْدَكْ نْحَافِظْ عَ هَالأَمَانِة،  نِقْرِيَا لَيْلِ نْهَارْ، نَعْمُلْ فِيَا  وْنِحْمِلا لإِخْوِتْنَا بِحَيَاتْنَا مَعُنْ.     </vt:lpstr>
      <vt:lpstr>وَعِدْ الأَهِلْ وْشِكْرُنْ لِلْرَبّْ     </vt:lpstr>
      <vt:lpstr>نِحْنَا الأَهِلْ الْحَاضْرِينْ هَوْن،  مْنُوعُدْ قِدَّامِ الرَبّْ، بِتَرْبِيِةْ وْلادْنَا عَلى الإِيمَانْ بِالْثَالُوثْ الأَقْدَسْ،      </vt:lpstr>
      <vt:lpstr>وْعَلَى المَحَبِّةْ وِالسَلامْ،  مِنْ خِلالْ المُحَافَظَةْ عَلى القِيَمْ الإِنْجِيلِيَّة،      </vt:lpstr>
      <vt:lpstr>وْبِالإِلْتِزامْ يَوْمِيًّا بِقِراءِةِ  الكْتَابْ المقَدَّسْ، وِالْتَعَمُّقْ بِتَعَالِيمْ الْرَبّْ،      </vt:lpstr>
      <vt:lpstr>لِأَنُّو هِيِّي إِيمَانَّا الْحَقِيقِي،  وِالمِقْيَاسْ لَكِلّْ أَعْمِالْنَا وْأَفْكَارْنَا وْقَرَارَاتْنْا.      </vt:lpstr>
      <vt:lpstr>وْمَعْ وَعِدْنَا هَيْدَا،  مْنِلْتِمِسْ شَفِاعِةْ عَيْلِةِ الْنَاصْرَة،  المِلْيِانِة إِيمَانْ وْمَحَبِّة وْفَضَائِلْ إِلَهِيِّة،       </vt:lpstr>
      <vt:lpstr>طَالْبِينْ مِنِ الْرَبّْ إِنُّو  تْكُونْ  عَيْلِتْنَا عَلى مِثَالا، كْنَايِسْ مُصَغَّرَة  بْتِحْمُلْ الْبْشارَةْ لَكِلّْ النَاسْ،       </vt:lpstr>
      <vt:lpstr>وِبْتِشْهَدْ لَلإِيمِانْ الْحَقِيقِي،  وْلَلْحُبّْ وِالْوِحْدِة بْقَلْبِ الْعَالَمْ، آمِينْ.       </vt:lpstr>
      <vt:lpstr>ختام  رقصة تعبيرية Dieu Trinité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Elias Adwan</dc:creator>
  <cp:lastModifiedBy>Maria Abdel Nour</cp:lastModifiedBy>
  <cp:revision>33</cp:revision>
  <dcterms:created xsi:type="dcterms:W3CDTF">2022-08-30T17:30:10Z</dcterms:created>
  <dcterms:modified xsi:type="dcterms:W3CDTF">2022-12-29T17:07:39Z</dcterms:modified>
</cp:coreProperties>
</file>